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true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x="18288000" cy="10287000"/>
  <p:notesSz cx="6858000" cy="9144000"/>
  <p:embeddedFontLst>
    <p:embeddedFont>
      <p:font typeface="Pretendard Medium"/>
      <p:bold r:id="rId28"/>
    </p:embeddedFont>
    <p:embeddedFont>
      <p:font typeface="Pretendard Bold"/>
      <p:bold r:id="rId29"/>
    </p:embeddedFont>
    <p:embeddedFont>
      <p:font typeface="Pretendard Regular"/>
      <p:regular r:id="rId30"/>
    </p:embeddedFont>
    <p:embeddedFont>
      <p:font typeface="Pretendard Light"/>
      <p:regular r:id="rId31"/>
    </p:embeddedFont>
    <p:embeddedFont>
      <p:font typeface="Pretendard SemiBold"/>
      <p:bold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fonts/font1.fntdata" Type="http://schemas.openxmlformats.org/officeDocument/2006/relationships/font"/><Relationship Id="rId29" Target="fonts/font2.fntdata" Type="http://schemas.openxmlformats.org/officeDocument/2006/relationships/font"/><Relationship Id="rId3" Target="viewProps.xml" Type="http://schemas.openxmlformats.org/officeDocument/2006/relationships/viewProps"/><Relationship Id="rId30" Target="fonts/font3.fntdata" Type="http://schemas.openxmlformats.org/officeDocument/2006/relationships/font"/><Relationship Id="rId31" Target="fonts/font4.fntdata" Type="http://schemas.openxmlformats.org/officeDocument/2006/relationships/font"/><Relationship Id="rId32" Target="fonts/font5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png" Type="http://schemas.openxmlformats.org/officeDocument/2006/relationships/image"/><Relationship Id="rId3" Target="../media/image42.png" Type="http://schemas.openxmlformats.org/officeDocument/2006/relationships/image"/><Relationship Id="rId4" Target="../media/image37.png" Type="http://schemas.openxmlformats.org/officeDocument/2006/relationships/image"/><Relationship Id="rId5" Target="../media/image40.png" Type="http://schemas.openxmlformats.org/officeDocument/2006/relationships/image"/><Relationship Id="rId6" Target="../media/image43.png" Type="http://schemas.openxmlformats.org/officeDocument/2006/relationships/image"/><Relationship Id="rId7" Target="../media/image44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0.png" Type="http://schemas.openxmlformats.org/officeDocument/2006/relationships/image"/><Relationship Id="rId2" Target="../media/image34.png" Type="http://schemas.openxmlformats.org/officeDocument/2006/relationships/image"/><Relationship Id="rId3" Target="../media/image45.png" Type="http://schemas.openxmlformats.org/officeDocument/2006/relationships/image"/><Relationship Id="rId4" Target="../media/image37.png" Type="http://schemas.openxmlformats.org/officeDocument/2006/relationships/image"/><Relationship Id="rId5" Target="../media/image46.png" Type="http://schemas.openxmlformats.org/officeDocument/2006/relationships/image"/><Relationship Id="rId6" Target="../media/image47.png" Type="http://schemas.openxmlformats.org/officeDocument/2006/relationships/image"/><Relationship Id="rId7" Target="../media/image48.png" Type="http://schemas.openxmlformats.org/officeDocument/2006/relationships/image"/><Relationship Id="rId8" Target="../media/image49.png" Type="http://schemas.openxmlformats.org/officeDocument/2006/relationships/image"/><Relationship Id="rId9" Target="../media/image40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8.png" Type="http://schemas.openxmlformats.org/officeDocument/2006/relationships/image"/><Relationship Id="rId11" Target="../media/image59.png" Type="http://schemas.openxmlformats.org/officeDocument/2006/relationships/image"/><Relationship Id="rId2" Target="../media/image37.png" Type="http://schemas.openxmlformats.org/officeDocument/2006/relationships/image"/><Relationship Id="rId3" Target="../media/image51.png" Type="http://schemas.openxmlformats.org/officeDocument/2006/relationships/image"/><Relationship Id="rId4" Target="../media/image52.png" Type="http://schemas.openxmlformats.org/officeDocument/2006/relationships/image"/><Relationship Id="rId5" Target="../media/image53.png" Type="http://schemas.openxmlformats.org/officeDocument/2006/relationships/image"/><Relationship Id="rId6" Target="../media/image54.png" Type="http://schemas.openxmlformats.org/officeDocument/2006/relationships/image"/><Relationship Id="rId7" Target="../media/image55.png" Type="http://schemas.openxmlformats.org/officeDocument/2006/relationships/image"/><Relationship Id="rId8" Target="../media/image56.png" Type="http://schemas.openxmlformats.org/officeDocument/2006/relationships/image"/><Relationship Id="rId9" Target="../media/image57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png" Type="http://schemas.openxmlformats.org/officeDocument/2006/relationships/image"/><Relationship Id="rId3" Target="../media/image52.png" Type="http://schemas.openxmlformats.org/officeDocument/2006/relationships/image"/><Relationship Id="rId4" Target="../media/image60.png" Type="http://schemas.openxmlformats.org/officeDocument/2006/relationships/image"/><Relationship Id="rId5" Target="../media/image61.png" Type="http://schemas.openxmlformats.org/officeDocument/2006/relationships/image"/><Relationship Id="rId6" Target="../media/image62.png" Type="http://schemas.openxmlformats.org/officeDocument/2006/relationships/image"/><Relationship Id="rId7" Target="../media/image63.png" Type="http://schemas.openxmlformats.org/officeDocument/2006/relationships/image"/><Relationship Id="rId8" Target="../media/image64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png" Type="http://schemas.openxmlformats.org/officeDocument/2006/relationships/image"/><Relationship Id="rId3" Target="../media/image65.png" Type="http://schemas.openxmlformats.org/officeDocument/2006/relationships/image"/><Relationship Id="rId4" Target="../media/image66.png" Type="http://schemas.openxmlformats.org/officeDocument/2006/relationships/image"/><Relationship Id="rId5" Target="../media/image67.png" Type="http://schemas.openxmlformats.org/officeDocument/2006/relationships/image"/><Relationship Id="rId6" Target="../media/image68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png" Type="http://schemas.openxmlformats.org/officeDocument/2006/relationships/image"/><Relationship Id="rId3" Target="../media/image69.png" Type="http://schemas.openxmlformats.org/officeDocument/2006/relationships/image"/><Relationship Id="rId4" Target="../media/image70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1.png" Type="http://schemas.openxmlformats.org/officeDocument/2006/relationships/image"/><Relationship Id="rId3" Target="../media/image69.png" Type="http://schemas.openxmlformats.org/officeDocument/2006/relationships/image"/><Relationship Id="rId4" Target="../media/image72.png" Type="http://schemas.openxmlformats.org/officeDocument/2006/relationships/image"/><Relationship Id="rId5" Target="../media/image73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1.png" Type="http://schemas.openxmlformats.org/officeDocument/2006/relationships/image"/><Relationship Id="rId3" Target="../media/image69.png" Type="http://schemas.openxmlformats.org/officeDocument/2006/relationships/image"/><Relationship Id="rId4" Target="../media/image74.png" Type="http://schemas.openxmlformats.org/officeDocument/2006/relationships/image"/><Relationship Id="rId5" Target="../media/image75.png" Type="http://schemas.openxmlformats.org/officeDocument/2006/relationships/image"/><Relationship Id="rId6" Target="../media/image76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7.png" Type="http://schemas.openxmlformats.org/officeDocument/2006/relationships/image"/><Relationship Id="rId3" Target="../media/image78.png" Type="http://schemas.openxmlformats.org/officeDocument/2006/relationships/image"/><Relationship Id="rId4" Target="../media/image79.png" Type="http://schemas.openxmlformats.org/officeDocument/2006/relationships/image"/><Relationship Id="rId5" Target="../media/image80.png" Type="http://schemas.openxmlformats.org/officeDocument/2006/relationships/image"/><Relationship Id="rId6" Target="../media/image8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2.png" Type="http://schemas.openxmlformats.org/officeDocument/2006/relationships/image"/><Relationship Id="rId3" Target="../media/image83.png" Type="http://schemas.openxmlformats.org/officeDocument/2006/relationships/image"/><Relationship Id="rId4" Target="../media/image84.png" Type="http://schemas.openxmlformats.org/officeDocument/2006/relationships/image"/><Relationship Id="rId5" Target="../media/image85.png" Type="http://schemas.openxmlformats.org/officeDocument/2006/relationships/image"/><Relationship Id="rId6" Target="../media/image81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6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6.png" Type="http://schemas.openxmlformats.org/officeDocument/2006/relationships/image"/><Relationship Id="rId4" Target="../media/image86.png" Type="http://schemas.openxmlformats.org/officeDocument/2006/relationships/image"/><Relationship Id="rId5" Target="../media/image87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10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11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0.png" Type="http://schemas.openxmlformats.org/officeDocument/2006/relationships/image"/><Relationship Id="rId2" Target="../media/image12.png" Type="http://schemas.openxmlformats.org/officeDocument/2006/relationships/image"/><Relationship Id="rId3" Target="../media/image13.png" Type="http://schemas.openxmlformats.org/officeDocument/2006/relationships/image"/><Relationship Id="rId4" Target="../media/image14.png" Type="http://schemas.openxmlformats.org/officeDocument/2006/relationships/image"/><Relationship Id="rId5" Target="../media/image15.png" Type="http://schemas.openxmlformats.org/officeDocument/2006/relationships/image"/><Relationship Id="rId6" Target="../media/image16.png" Type="http://schemas.openxmlformats.org/officeDocument/2006/relationships/image"/><Relationship Id="rId7" Target="../media/image17.png" Type="http://schemas.openxmlformats.org/officeDocument/2006/relationships/image"/><Relationship Id="rId8" Target="../media/image18.png" Type="http://schemas.openxmlformats.org/officeDocument/2006/relationships/image"/><Relationship Id="rId9" Target="../media/image19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21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3.png" Type="http://schemas.openxmlformats.org/officeDocument/2006/relationships/image"/><Relationship Id="rId4" Target="../media/image24.png" Type="http://schemas.openxmlformats.org/officeDocument/2006/relationships/image"/><Relationship Id="rId5" Target="../media/image25.png" Type="http://schemas.openxmlformats.org/officeDocument/2006/relationships/image"/><Relationship Id="rId6" Target="../media/image26.png" Type="http://schemas.openxmlformats.org/officeDocument/2006/relationships/image"/><Relationship Id="rId7" Target="../media/image27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Relationship Id="rId3" Target="../media/image29.png" Type="http://schemas.openxmlformats.org/officeDocument/2006/relationships/image"/><Relationship Id="rId4" Target="../media/image30.png" Type="http://schemas.openxmlformats.org/officeDocument/2006/relationships/image"/><Relationship Id="rId5" Target="../media/image31.png" Type="http://schemas.openxmlformats.org/officeDocument/2006/relationships/image"/><Relationship Id="rId6" Target="../media/image32.png" Type="http://schemas.openxmlformats.org/officeDocument/2006/relationships/image"/><Relationship Id="rId7" Target="../media/image33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png" Type="http://schemas.openxmlformats.org/officeDocument/2006/relationships/image"/><Relationship Id="rId3" Target="../media/image35.png" Type="http://schemas.openxmlformats.org/officeDocument/2006/relationships/image"/><Relationship Id="rId4" Target="../media/image36.png" Type="http://schemas.openxmlformats.org/officeDocument/2006/relationships/image"/><Relationship Id="rId5" Target="../media/image37.png" Type="http://schemas.openxmlformats.org/officeDocument/2006/relationships/image"/><Relationship Id="rId6" Target="../media/image38.png" Type="http://schemas.openxmlformats.org/officeDocument/2006/relationships/image"/><Relationship Id="rId7" Target="../media/image39.png" Type="http://schemas.openxmlformats.org/officeDocument/2006/relationships/image"/><Relationship Id="rId8" Target="../media/image40.png" Type="http://schemas.openxmlformats.org/officeDocument/2006/relationships/image"/><Relationship Id="rId9" Target="../media/image4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87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045200" y="3314700"/>
            <a:ext cx="6451600" cy="546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3000" b="false" i="false" u="none" strike="noStrike" spc="100">
                <a:solidFill>
                  <a:srgbClr val="FFFFFF"/>
                </a:solidFill>
                <a:ea typeface="Pretendard Medium"/>
              </a:rPr>
              <a:t>오늘도</a:t>
            </a:r>
            <a:r>
              <a:rPr lang="en-US" sz="3000" b="false" i="false" u="none" strike="noStrike" spc="100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3000" b="false" i="false" u="none" strike="noStrike" spc="100">
                <a:solidFill>
                  <a:srgbClr val="FFFFFF"/>
                </a:solidFill>
                <a:ea typeface="Pretendard Medium"/>
              </a:rPr>
              <a:t>당신의</a:t>
            </a:r>
            <a:r>
              <a:rPr lang="en-US" sz="3000" b="false" i="false" u="none" strike="noStrike" spc="100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3000" b="false" i="false" u="none" strike="noStrike" spc="100">
                <a:solidFill>
                  <a:srgbClr val="FFFFFF"/>
                </a:solidFill>
                <a:ea typeface="Pretendard Medium"/>
              </a:rPr>
              <a:t>눈이</a:t>
            </a:r>
            <a:r>
              <a:rPr lang="en-US" sz="3000" b="false" i="false" u="none" strike="noStrike" spc="100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3000" b="false" i="false" u="none" strike="noStrike" spc="100">
                <a:solidFill>
                  <a:srgbClr val="FFFFFF"/>
                </a:solidFill>
                <a:ea typeface="Pretendard Medium"/>
              </a:rPr>
              <a:t>되어드리겠습니다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5245100" y="4292600"/>
            <a:ext cx="8051800" cy="1778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5000" b="false" i="false" u="none" strike="noStrike" spc="100">
                <a:solidFill>
                  <a:srgbClr val="FFFFFF"/>
                </a:solidFill>
                <a:ea typeface="Pretendard Bold"/>
              </a:rPr>
              <a:t>디지털</a:t>
            </a:r>
            <a:r>
              <a:rPr lang="en-US" sz="5000" b="false" i="false" u="none" strike="noStrike" spc="100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5000" b="false" i="false" u="none" strike="noStrike" spc="100">
                <a:solidFill>
                  <a:srgbClr val="FFFFFF"/>
                </a:solidFill>
                <a:ea typeface="Pretendard Bold"/>
              </a:rPr>
              <a:t>약자를</a:t>
            </a:r>
            <a:r>
              <a:rPr lang="en-US" sz="5000" b="false" i="false" u="none" strike="noStrike" spc="100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5000" b="false" i="false" u="none" strike="noStrike" spc="100">
                <a:solidFill>
                  <a:srgbClr val="FFFFFF"/>
                </a:solidFill>
                <a:ea typeface="Pretendard Bold"/>
              </a:rPr>
              <a:t>위한</a:t>
            </a:r>
            <a:r>
              <a:rPr lang="en-US" sz="5000" b="false" i="false" u="none" strike="noStrike" spc="100">
                <a:solidFill>
                  <a:srgbClr val="FFFFFF"/>
                </a:solidFill>
                <a:latin typeface="Pretendard Bold"/>
              </a:rPr>
              <a:t> </a:t>
            </a:r>
          </a:p>
          <a:p>
            <a:pPr algn="ctr" lvl="0">
              <a:lnSpc>
                <a:spcPct val="116199"/>
              </a:lnSpc>
            </a:pPr>
            <a:r>
              <a:rPr lang="ko-KR" sz="5000" b="false" i="false" u="none" strike="noStrike" spc="100">
                <a:solidFill>
                  <a:srgbClr val="FFFFFF"/>
                </a:solidFill>
                <a:ea typeface="Pretendard Bold"/>
              </a:rPr>
              <a:t>금융거래</a:t>
            </a:r>
            <a:r>
              <a:rPr lang="en-US" sz="5000" b="false" i="false" u="none" strike="noStrike" spc="100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5000" b="false" i="false" u="none" strike="noStrike" spc="100">
                <a:solidFill>
                  <a:srgbClr val="FFFFFF"/>
                </a:solidFill>
                <a:ea typeface="Pretendard Bold"/>
              </a:rPr>
              <a:t>지원</a:t>
            </a:r>
            <a:r>
              <a:rPr lang="en-US" sz="5000" b="false" i="false" u="none" strike="noStrike" spc="100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5000" b="false" i="false" u="none" strike="noStrike" spc="100">
                <a:solidFill>
                  <a:srgbClr val="FFFFFF"/>
                </a:solidFill>
                <a:ea typeface="Pretendard Bold"/>
              </a:rPr>
              <a:t>서비스</a:t>
            </a:r>
            <a:r>
              <a:rPr lang="en-US" sz="5000" b="false" i="false" u="none" strike="noStrike" spc="100">
                <a:solidFill>
                  <a:srgbClr val="FFFFFF"/>
                </a:solidFill>
                <a:latin typeface="Pretendard Bold"/>
              </a:rPr>
              <a:t> 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812800" y="9347200"/>
            <a:ext cx="16675100" cy="762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3754100" y="9448800"/>
            <a:ext cx="3733800" cy="304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16199"/>
              </a:lnSpc>
            </a:pPr>
            <a:r>
              <a:rPr lang="ko-KR" sz="1700" b="false" i="false" u="none" strike="noStrike">
                <a:solidFill>
                  <a:srgbClr val="FFFFFF"/>
                </a:solidFill>
                <a:ea typeface="Pretendard Regular"/>
              </a:rPr>
              <a:t>팀장</a:t>
            </a:r>
            <a:r>
              <a:rPr lang="en-US" sz="1700" b="false" i="false" u="none" strike="noStrike">
                <a:solidFill>
                  <a:srgbClr val="FFFFFF"/>
                </a:solidFill>
                <a:latin typeface="Pretendard Regular"/>
              </a:rPr>
              <a:t> : </a:t>
            </a:r>
            <a:r>
              <a:rPr lang="ko-KR" sz="1700" b="false" i="false" u="none" strike="noStrike">
                <a:solidFill>
                  <a:srgbClr val="FFFFFF"/>
                </a:solidFill>
                <a:ea typeface="Pretendard Regular"/>
              </a:rPr>
              <a:t>성민기</a:t>
            </a:r>
            <a:r>
              <a:rPr lang="en-US" sz="1700" b="false" i="false" u="none" strike="noStrike">
                <a:solidFill>
                  <a:srgbClr val="FFFFFF"/>
                </a:solidFill>
                <a:latin typeface="Pretendard Regular"/>
              </a:rPr>
              <a:t>    </a:t>
            </a:r>
            <a:r>
              <a:rPr lang="ko-KR" sz="1700" b="false" i="false" u="none" strike="noStrike">
                <a:solidFill>
                  <a:srgbClr val="FFFFFF"/>
                </a:solidFill>
                <a:ea typeface="Pretendard Regular"/>
              </a:rPr>
              <a:t>팀원</a:t>
            </a:r>
            <a:r>
              <a:rPr lang="en-US" sz="1700" b="false" i="false" u="none" strike="noStrike">
                <a:solidFill>
                  <a:srgbClr val="FFFFFF"/>
                </a:solidFill>
                <a:latin typeface="Pretendard Regular"/>
              </a:rPr>
              <a:t> : </a:t>
            </a:r>
            <a:r>
              <a:rPr lang="ko-KR" sz="1700" b="false" i="false" u="none" strike="noStrike">
                <a:solidFill>
                  <a:srgbClr val="FFFFFF"/>
                </a:solidFill>
                <a:ea typeface="Pretendard Regular"/>
              </a:rPr>
              <a:t>성도범</a:t>
            </a:r>
            <a:r>
              <a:rPr lang="en-US" sz="1700" b="false" i="false" u="none" strike="noStrike">
                <a:solidFill>
                  <a:srgbClr val="FFFFFF"/>
                </a:solidFill>
                <a:latin typeface="Pretendard Regular"/>
              </a:rPr>
              <a:t>   </a:t>
            </a:r>
            <a:r>
              <a:rPr lang="ko-KR" sz="1700" b="false" i="false" u="none" strike="noStrike">
                <a:solidFill>
                  <a:srgbClr val="FFFFFF"/>
                </a:solidFill>
                <a:ea typeface="Pretendard Regular"/>
              </a:rPr>
              <a:t>팀원</a:t>
            </a:r>
            <a:r>
              <a:rPr lang="en-US" sz="1700" b="false" i="false" u="none" strike="noStrike">
                <a:solidFill>
                  <a:srgbClr val="FFFFFF"/>
                </a:solidFill>
                <a:latin typeface="Pretendard Regular"/>
              </a:rPr>
              <a:t> : </a:t>
            </a:r>
            <a:r>
              <a:rPr lang="ko-KR" sz="1700" b="false" i="false" u="none" strike="noStrike">
                <a:solidFill>
                  <a:srgbClr val="FFFFFF"/>
                </a:solidFill>
                <a:ea typeface="Pretendard Regular"/>
              </a:rPr>
              <a:t>송시우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019800" y="6438900"/>
            <a:ext cx="6248400" cy="381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100" b="false" i="false" u="none" strike="noStrike">
                <a:solidFill>
                  <a:srgbClr val="FFFFFF"/>
                </a:solidFill>
                <a:latin typeface="Pretendard Light"/>
              </a:rPr>
              <a:t>2025 </a:t>
            </a:r>
            <a:r>
              <a:rPr lang="ko-KR" sz="2100" b="false" i="false" u="none" strike="noStrike">
                <a:solidFill>
                  <a:srgbClr val="FFFFFF"/>
                </a:solidFill>
                <a:ea typeface="Pretendard Light"/>
              </a:rPr>
              <a:t>전기</a:t>
            </a:r>
            <a:r>
              <a:rPr lang="en-US" sz="21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FFFFFF"/>
                </a:solidFill>
                <a:ea typeface="Pretendard Light"/>
              </a:rPr>
              <a:t>졸업과제</a:t>
            </a:r>
            <a:r>
              <a:rPr lang="en-US" sz="2100" b="false" i="false" u="none" strike="noStrike">
                <a:solidFill>
                  <a:srgbClr val="FFFFFF"/>
                </a:solidFill>
                <a:latin typeface="Pretendard Light"/>
              </a:rPr>
              <a:t> A 12 TEAM. </a:t>
            </a:r>
            <a:r>
              <a:rPr lang="ko-KR" sz="2100" b="false" i="false" u="none" strike="noStrike">
                <a:solidFill>
                  <a:srgbClr val="FFFFFF"/>
                </a:solidFill>
                <a:ea typeface="Pretendard Light"/>
              </a:rPr>
              <a:t>첫</a:t>
            </a:r>
            <a:r>
              <a:rPr lang="en-US" sz="21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100" b="false" i="false" u="none" strike="noStrike">
                <a:solidFill>
                  <a:srgbClr val="FFFFFF"/>
                </a:solidFill>
                <a:ea typeface="Pretendard Light"/>
              </a:rPr>
              <a:t>눈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12800" y="9448800"/>
            <a:ext cx="1600200" cy="304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1700" b="false" i="false" u="none" strike="noStrike">
                <a:solidFill>
                  <a:srgbClr val="FFFFFF"/>
                </a:solidFill>
                <a:ea typeface="Pretendard Regular"/>
              </a:rPr>
              <a:t>지도교수</a:t>
            </a:r>
            <a:r>
              <a:rPr lang="en-US" sz="1700" b="false" i="false" u="none" strike="noStrike">
                <a:solidFill>
                  <a:srgbClr val="FFFFFF"/>
                </a:solidFill>
                <a:latin typeface="Pretendard Regular"/>
              </a:rPr>
              <a:t> : </a:t>
            </a:r>
            <a:r>
              <a:rPr lang="ko-KR" sz="1700" b="false" i="false" u="none" strike="noStrike">
                <a:solidFill>
                  <a:srgbClr val="FFFFFF"/>
                </a:solidFill>
                <a:ea typeface="Pretendard Regular"/>
              </a:rPr>
              <a:t>전상률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3">
            <a:alphaModFix amt="52000"/>
          </a:blip>
          <a:stretch>
            <a:fillRect/>
          </a:stretch>
        </p:blipFill>
        <p:spPr>
          <a:xfrm rot="0">
            <a:off x="13284200" y="4127500"/>
            <a:ext cx="1600200" cy="12065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3068300" y="5956300"/>
            <a:ext cx="1397000" cy="6858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3251200" y="4495800"/>
            <a:ext cx="2070100" cy="12319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6">
            <a:alphaModFix amt="52000"/>
          </a:blip>
          <a:stretch>
            <a:fillRect/>
          </a:stretch>
        </p:blipFill>
        <p:spPr>
          <a:xfrm rot="0">
            <a:off x="3886200" y="5816600"/>
            <a:ext cx="1384300" cy="7747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3949700" y="3632200"/>
            <a:ext cx="1422400" cy="13335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3233400" y="5143500"/>
            <a:ext cx="1143000" cy="1143000"/>
          </a:xfrm>
          <a:prstGeom prst="rect">
            <a:avLst/>
          </a:prstGeom>
          <a:effectLst>
            <a:outerShdw dir="5400000" dist="52602" blurRad="27490">
              <a:srgbClr val="000000">
                <a:alpha val="35000"/>
              </a:srgbClr>
            </a:outerShdw>
          </a:effectLst>
        </p:spPr>
      </p:pic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 rot="0">
            <a:off x="812800" y="9347200"/>
            <a:ext cx="16675100" cy="762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763000" y="6464300"/>
            <a:ext cx="8382000" cy="27686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8890000" y="6692900"/>
            <a:ext cx="8153400" cy="2298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3749"/>
              </a:lnSpc>
            </a:pPr>
            <a:r>
              <a:rPr lang="ko-KR" sz="2000" b="false" i="false" u="none" strike="noStrike">
                <a:solidFill>
                  <a:srgbClr val="000000"/>
                </a:solidFill>
                <a:ea typeface="Pretendard SemiBold"/>
              </a:rPr>
              <a:t>이름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SemiBold"/>
              </a:rPr>
              <a:t>,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SemiBold"/>
              </a:rPr>
              <a:t>아이디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SemiBold"/>
              </a:rPr>
              <a:t>(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SemiBold"/>
              </a:rPr>
              <a:t>이메일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SemiBold"/>
              </a:rPr>
              <a:t>),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SemiBold"/>
              </a:rPr>
              <a:t>비밀번호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SemiBold"/>
              </a:rPr>
              <a:t> 3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SemiBold"/>
              </a:rPr>
              <a:t>가지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SemiBold"/>
              </a:rPr>
              <a:t> input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SemiBold"/>
              </a:rPr>
              <a:t>값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SemiBold"/>
              </a:rPr>
              <a:t>기준으로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SemiBold"/>
              </a:rPr>
              <a:t>회원가입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SemiBold"/>
              </a:rPr>
              <a:t>진행</a:t>
            </a:r>
          </a:p>
          <a:p>
            <a:pPr algn="l" lvl="0">
              <a:lnSpc>
                <a:spcPct val="103749"/>
              </a:lnSpc>
            </a:pPr>
            <a:r>
              <a:rPr lang="en-US" sz="2000" b="false" i="false" u="none" strike="noStrike">
                <a:solidFill>
                  <a:srgbClr val="000000"/>
                </a:solidFill>
                <a:latin typeface="Pretendard SemiBold"/>
              </a:rPr>
              <a:t/>
            </a:r>
          </a:p>
          <a:p>
            <a:pPr algn="l" lvl="0">
              <a:lnSpc>
                <a:spcPct val="103749"/>
              </a:lnSpc>
            </a:pPr>
            <a:r>
              <a:rPr lang="ko-KR" sz="2000" b="false" i="false" u="none" strike="noStrike">
                <a:solidFill>
                  <a:srgbClr val="000000"/>
                </a:solidFill>
                <a:ea typeface="Pretendard SemiBold"/>
              </a:rPr>
              <a:t>모든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SemiBold"/>
              </a:rPr>
              <a:t> input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SemiBold"/>
              </a:rPr>
              <a:t>값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SemiBold"/>
              </a:rPr>
              <a:t>들어와야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SemiBold"/>
              </a:rPr>
              <a:t>버튼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SemiBold"/>
              </a:rPr>
              <a:t>활성화</a:t>
            </a:r>
          </a:p>
          <a:p>
            <a:pPr algn="l" lvl="0">
              <a:lnSpc>
                <a:spcPct val="103749"/>
              </a:lnSpc>
            </a:pPr>
            <a:r>
              <a:rPr lang="en-US" sz="2000" b="false" i="false" u="none" strike="noStrike">
                <a:solidFill>
                  <a:srgbClr val="000000"/>
                </a:solidFill>
                <a:latin typeface="Pretendard SemiBold"/>
              </a:rPr>
              <a:t/>
            </a:r>
          </a:p>
          <a:p>
            <a:pPr algn="l" lvl="0">
              <a:lnSpc>
                <a:spcPct val="103749"/>
              </a:lnSpc>
            </a:pPr>
            <a:r>
              <a:rPr lang="en-US" sz="2000" b="false" i="false" u="none" strike="noStrike">
                <a:solidFill>
                  <a:srgbClr val="000000"/>
                </a:solidFill>
                <a:latin typeface="Pretendard SemiBold"/>
              </a:rPr>
              <a:t> [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SemiBold"/>
              </a:rPr>
              <a:t>유효성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SemiBold"/>
              </a:rPr>
              <a:t>검사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SemiBold"/>
              </a:rPr>
              <a:t>]</a:t>
            </a:r>
          </a:p>
          <a:p>
            <a:pPr algn="l" lvl="0">
              <a:lnSpc>
                <a:spcPct val="103749"/>
              </a:lnSpc>
            </a:pPr>
            <a:r>
              <a:rPr lang="ko-KR" sz="2000" b="false" i="false" u="none" strike="noStrike">
                <a:solidFill>
                  <a:srgbClr val="000000"/>
                </a:solidFill>
                <a:ea typeface="Pretendard SemiBold"/>
              </a:rPr>
              <a:t>아이디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SemiBold"/>
              </a:rPr>
              <a:t>(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SemiBold"/>
              </a:rPr>
              <a:t>이메일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SemiBold"/>
              </a:rPr>
              <a:t>) :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SemiBold"/>
              </a:rPr>
              <a:t>부산대학교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SemiBold"/>
              </a:rPr>
              <a:t>메일</a:t>
            </a:r>
          </a:p>
          <a:p>
            <a:pPr algn="l" lvl="0">
              <a:lnSpc>
                <a:spcPct val="103749"/>
              </a:lnSpc>
            </a:pPr>
            <a:r>
              <a:rPr lang="ko-KR" sz="2000" b="false" i="false" u="none" strike="noStrike">
                <a:solidFill>
                  <a:srgbClr val="000000"/>
                </a:solidFill>
                <a:ea typeface="Pretendard SemiBold"/>
              </a:rPr>
              <a:t>비밀번호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SemiBold"/>
              </a:rPr>
              <a:t> : 8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SemiBold"/>
              </a:rPr>
              <a:t>자리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950200" y="2146300"/>
            <a:ext cx="736600" cy="228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1300" b="false" i="false" u="none" strike="noStrike">
                <a:solidFill>
                  <a:srgbClr val="FFFFFF"/>
                </a:solidFill>
                <a:latin typeface="Pretendard Medium"/>
              </a:rPr>
              <a:t>Point.1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489200" y="1828800"/>
            <a:ext cx="5041900" cy="10147300"/>
          </a:xfrm>
          <a:prstGeom prst="rect">
            <a:avLst/>
          </a:prstGeom>
          <a:effectLst>
            <a:outerShdw dir="5400000" dist="271261" blurRad="473905">
              <a:srgbClr val="000000">
                <a:alpha val="39000"/>
              </a:srgbClr>
            </a:outerShdw>
          </a:effectLst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251700" y="7480300"/>
            <a:ext cx="1384300" cy="4191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2717800" y="2374900"/>
            <a:ext cx="4508500" cy="79121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4300200" y="1803400"/>
            <a:ext cx="2844800" cy="46482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2654300" y="495300"/>
            <a:ext cx="12992100" cy="927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5200" b="false" i="false" u="none" strike="noStrike" spc="-200">
                <a:solidFill>
                  <a:srgbClr val="212121"/>
                </a:solidFill>
                <a:ea typeface="Pretendard SemiBold"/>
              </a:rPr>
              <a:t>회원가입</a:t>
            </a:r>
            <a:r>
              <a:rPr lang="en-US" sz="5200" b="false" i="false" u="none" strike="noStrike" spc="-200">
                <a:solidFill>
                  <a:srgbClr val="212121"/>
                </a:solidFill>
                <a:latin typeface="Pretendard SemiBold"/>
              </a:rPr>
              <a:t> </a:t>
            </a:r>
            <a:r>
              <a:rPr lang="ko-KR" sz="5200" b="false" i="false" u="none" strike="noStrike" spc="-200">
                <a:solidFill>
                  <a:srgbClr val="212121"/>
                </a:solidFill>
                <a:ea typeface="Pretendard SemiBold"/>
              </a:rPr>
              <a:t>화면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716000" y="1282700"/>
            <a:ext cx="3848100" cy="558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음성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인식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회원가입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화면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 rot="0">
            <a:off x="812800" y="9347200"/>
            <a:ext cx="16675100" cy="762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661400" y="3657600"/>
            <a:ext cx="8382000" cy="14859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9055100" y="4076700"/>
            <a:ext cx="6680200" cy="685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3749"/>
              </a:lnSpc>
            </a:pPr>
            <a:r>
              <a:rPr lang="ko-KR" sz="2000" b="false" i="false" u="none" strike="noStrike">
                <a:solidFill>
                  <a:srgbClr val="000000"/>
                </a:solidFill>
                <a:ea typeface="Pretendard SemiBold"/>
              </a:rPr>
              <a:t>등록한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SemiBold"/>
              </a:rPr>
              <a:t>계좌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SemiBold"/>
              </a:rPr>
              <a:t>중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SemiBold"/>
              </a:rPr>
              <a:t>대표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SemiBold"/>
              </a:rPr>
              <a:t>계좌로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SemiBold"/>
              </a:rPr>
              <a:t>설정된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SemiBold"/>
              </a:rPr>
              <a:t>계좌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SemiBold"/>
              </a:rPr>
              <a:t>정보를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SemiBold"/>
              </a:rPr>
              <a:t>불러옴</a:t>
            </a:r>
          </a:p>
          <a:p>
            <a:pPr algn="l" lvl="0">
              <a:lnSpc>
                <a:spcPct val="103749"/>
              </a:lnSpc>
            </a:pPr>
            <a:r>
              <a:rPr lang="ko-KR" sz="2000" b="false" i="false" u="none" strike="noStrike">
                <a:solidFill>
                  <a:srgbClr val="000000"/>
                </a:solidFill>
                <a:ea typeface="Pretendard SemiBold"/>
              </a:rPr>
              <a:t>송금하기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SemiBold"/>
              </a:rPr>
              <a:t>버튼을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SemiBold"/>
              </a:rPr>
              <a:t>통해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SemiBold"/>
              </a:rPr>
              <a:t> 1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SemiBold"/>
              </a:rPr>
              <a:t>대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SemiBold"/>
              </a:rPr>
              <a:t>1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SemiBold"/>
              </a:rPr>
              <a:t>송금하기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SemiBold"/>
              </a:rPr>
              <a:t>기능으로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SemiBold"/>
              </a:rPr>
              <a:t>넘어갈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SemiBold"/>
              </a:rPr>
              <a:t>수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SemiBold"/>
              </a:rPr>
              <a:t>있음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950200" y="2146300"/>
            <a:ext cx="736600" cy="228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1300" b="false" i="false" u="none" strike="noStrike">
                <a:solidFill>
                  <a:srgbClr val="FFFFFF"/>
                </a:solidFill>
                <a:latin typeface="Pretendard Medium"/>
              </a:rPr>
              <a:t>Point.1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489200" y="1828800"/>
            <a:ext cx="5041900" cy="10147300"/>
          </a:xfrm>
          <a:prstGeom prst="rect">
            <a:avLst/>
          </a:prstGeom>
          <a:effectLst>
            <a:outerShdw dir="5400000" dist="271261" blurRad="473905">
              <a:srgbClr val="000000">
                <a:alpha val="39000"/>
              </a:srgbClr>
            </a:outerShdw>
          </a:effectLst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-1680000">
            <a:off x="7239000" y="3517900"/>
            <a:ext cx="1346200" cy="4191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2870200" y="2501900"/>
            <a:ext cx="4203700" cy="77851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8661400" y="2146300"/>
            <a:ext cx="6057900" cy="15621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8813800" y="5435600"/>
            <a:ext cx="6172200" cy="19939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7264400" y="6184900"/>
            <a:ext cx="1384300" cy="419100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2654300" y="571500"/>
            <a:ext cx="12992100" cy="927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5200" b="false" i="false" u="none" strike="noStrike" spc="-200">
                <a:solidFill>
                  <a:srgbClr val="212121"/>
                </a:solidFill>
                <a:ea typeface="Pretendard SemiBold"/>
              </a:rPr>
              <a:t>홈</a:t>
            </a:r>
            <a:r>
              <a:rPr lang="en-US" sz="5200" b="false" i="false" u="none" strike="noStrike" spc="-200">
                <a:solidFill>
                  <a:srgbClr val="212121"/>
                </a:solidFill>
                <a:latin typeface="Pretendard SemiBold"/>
              </a:rPr>
              <a:t> </a:t>
            </a:r>
            <a:r>
              <a:rPr lang="ko-KR" sz="5200" b="false" i="false" u="none" strike="noStrike" spc="-200">
                <a:solidFill>
                  <a:srgbClr val="212121"/>
                </a:solidFill>
                <a:ea typeface="Pretendard SemiBold"/>
              </a:rPr>
              <a:t>화면</a:t>
            </a:r>
          </a:p>
        </p:txBody>
      </p:sp>
      <p:pic>
        <p:nvPicPr>
          <p:cNvPr name="Picture 13" id="13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8661400" y="7493000"/>
            <a:ext cx="8382000" cy="9271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9105900" y="7810500"/>
            <a:ext cx="4940300" cy="368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3749"/>
              </a:lnSpc>
            </a:pPr>
            <a:r>
              <a:rPr lang="ko-KR" sz="2000" b="false" i="false" u="none" strike="noStrike">
                <a:solidFill>
                  <a:srgbClr val="000000"/>
                </a:solidFill>
                <a:ea typeface="Pretendard SemiBold"/>
              </a:rPr>
              <a:t>등록된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SemiBold"/>
              </a:rPr>
              <a:t>서류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SemiBold"/>
              </a:rPr>
              <a:t>중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SemiBold"/>
              </a:rPr>
              <a:t>거래일이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SemiBold"/>
              </a:rPr>
              <a:t>임박한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SemiBold"/>
              </a:rPr>
              <a:t>서류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SemiBold"/>
              </a:rPr>
              <a:t>알림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SemiBold"/>
              </a:rPr>
              <a:t>기능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950200" y="2146300"/>
            <a:ext cx="736600" cy="228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1300" b="false" i="false" u="none" strike="noStrike">
                <a:solidFill>
                  <a:srgbClr val="FFFFFF"/>
                </a:solidFill>
                <a:latin typeface="Pretendard Medium"/>
              </a:rPr>
              <a:t>Point.1</a:t>
            </a: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431800" y="2400300"/>
            <a:ext cx="5041900" cy="10147300"/>
          </a:xfrm>
          <a:prstGeom prst="rect">
            <a:avLst/>
          </a:prstGeom>
          <a:effectLst>
            <a:outerShdw dir="5400000" dist="271261" blurRad="473905">
              <a:srgbClr val="000000">
                <a:alpha val="39000"/>
              </a:srgbClr>
            </a:outerShdw>
          </a:effectLst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12800" y="2946400"/>
            <a:ext cx="4216400" cy="90678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660900" y="4368800"/>
            <a:ext cx="1790700" cy="419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6629400" y="2870200"/>
            <a:ext cx="3327400" cy="70358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7962900" y="6997700"/>
            <a:ext cx="2641600" cy="4191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0604500" y="2895600"/>
            <a:ext cx="3289300" cy="70104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1938000" y="6769100"/>
            <a:ext cx="2806700" cy="4191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4782800" y="2870200"/>
            <a:ext cx="3352800" cy="70358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5340000">
            <a:off x="10668000" y="6388100"/>
            <a:ext cx="6972300" cy="381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889000" y="5956300"/>
            <a:ext cx="4102100" cy="3949700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2654300" y="673100"/>
            <a:ext cx="12992100" cy="927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5200" b="false" i="false" u="none" strike="noStrike" spc="-200">
                <a:solidFill>
                  <a:srgbClr val="212121"/>
                </a:solidFill>
                <a:ea typeface="Pretendard SemiBold"/>
              </a:rPr>
              <a:t>송금하기</a:t>
            </a:r>
            <a:r>
              <a:rPr lang="en-US" sz="5200" b="false" i="false" u="none" strike="noStrike" spc="-200">
                <a:solidFill>
                  <a:srgbClr val="212121"/>
                </a:solidFill>
                <a:latin typeface="Pretendard SemiBold"/>
              </a:rPr>
              <a:t> / </a:t>
            </a:r>
            <a:r>
              <a:rPr lang="ko-KR" sz="5200" b="false" i="false" u="none" strike="noStrike" spc="-200">
                <a:solidFill>
                  <a:srgbClr val="212121"/>
                </a:solidFill>
                <a:ea typeface="Pretendard SemiBold"/>
              </a:rPr>
              <a:t>거래내역</a:t>
            </a:r>
            <a:r>
              <a:rPr lang="en-US" sz="5200" b="false" i="false" u="none" strike="noStrike" spc="-200">
                <a:solidFill>
                  <a:srgbClr val="212121"/>
                </a:solidFill>
                <a:latin typeface="Pretendard SemiBold"/>
              </a:rPr>
              <a:t> </a:t>
            </a:r>
            <a:r>
              <a:rPr lang="ko-KR" sz="5200" b="false" i="false" u="none" strike="noStrike" spc="-200">
                <a:solidFill>
                  <a:srgbClr val="212121"/>
                </a:solidFill>
                <a:ea typeface="Pretendard SemiBold"/>
              </a:rPr>
              <a:t>화면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85800" y="1727200"/>
            <a:ext cx="2349500" cy="558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송금하기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화면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 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4782800" y="1727200"/>
            <a:ext cx="2247900" cy="558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거래내역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화면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950200" y="2146300"/>
            <a:ext cx="736600" cy="228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1300" b="false" i="false" u="none" strike="noStrike">
                <a:solidFill>
                  <a:srgbClr val="FFFFFF"/>
                </a:solidFill>
                <a:latin typeface="Pretendard Medium"/>
              </a:rPr>
              <a:t>Point.1</a:t>
            </a: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431800" y="2400300"/>
            <a:ext cx="5041900" cy="10147300"/>
          </a:xfrm>
          <a:prstGeom prst="rect">
            <a:avLst/>
          </a:prstGeom>
          <a:effectLst>
            <a:outerShdw dir="5400000" dist="271261" blurRad="473905">
              <a:srgbClr val="000000">
                <a:alpha val="39000"/>
              </a:srgbClr>
            </a:outerShdw>
          </a:effectLst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660900" y="4368800"/>
            <a:ext cx="1790700" cy="419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85800" y="3098800"/>
            <a:ext cx="4432300" cy="9169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6654800" y="2870200"/>
            <a:ext cx="6172200" cy="23876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6654800" y="5867400"/>
            <a:ext cx="6172200" cy="32004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840000">
            <a:off x="4826000" y="5867400"/>
            <a:ext cx="1955800" cy="4191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3017500" y="2641600"/>
            <a:ext cx="5080000" cy="68580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13284200" y="2997200"/>
            <a:ext cx="5257800" cy="6159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500" b="true" i="false" u="none" strike="noStrike">
                <a:solidFill>
                  <a:srgbClr val="000000"/>
                </a:solidFill>
                <a:ea typeface="Pretendard Regular"/>
              </a:rPr>
              <a:t>마이페이지</a:t>
            </a:r>
            <a:r>
              <a:rPr lang="en-US" sz="2500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true" i="false" u="none" strike="noStrike">
                <a:solidFill>
                  <a:srgbClr val="000000"/>
                </a:solidFill>
                <a:ea typeface="Pretendard Regular"/>
              </a:rPr>
              <a:t>기능</a:t>
            </a:r>
          </a:p>
          <a:p>
            <a:pPr algn="l" lvl="0">
              <a:lnSpc>
                <a:spcPct val="99600"/>
              </a:lnSpc>
            </a:pPr>
            <a:r>
              <a:rPr lang="en-US" sz="2500" b="true" i="false" u="none" strike="noStrike">
                <a:solidFill>
                  <a:srgbClr val="000000"/>
                </a:solidFill>
                <a:latin typeface="Pretendard Regular"/>
              </a:rPr>
              <a:t>1. </a:t>
            </a:r>
            <a:r>
              <a:rPr lang="ko-KR" sz="2500" b="true" i="false" u="none" strike="noStrike">
                <a:solidFill>
                  <a:srgbClr val="000000"/>
                </a:solidFill>
                <a:ea typeface="Pretendard Regular"/>
              </a:rPr>
              <a:t>계좌</a:t>
            </a:r>
            <a:r>
              <a:rPr lang="en-US" sz="2500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true" i="false" u="none" strike="noStrike">
                <a:solidFill>
                  <a:srgbClr val="000000"/>
                </a:solidFill>
                <a:ea typeface="Pretendard Regular"/>
              </a:rPr>
              <a:t>등록</a:t>
            </a:r>
            <a:r>
              <a:rPr lang="en-US" sz="2500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true" i="false" u="none" strike="noStrike">
                <a:solidFill>
                  <a:srgbClr val="000000"/>
                </a:solidFill>
                <a:ea typeface="Pretendard Regular"/>
              </a:rPr>
              <a:t>기능</a:t>
            </a:r>
            <a:r>
              <a:rPr lang="en-US" sz="2500" b="true" i="false" u="none" strike="noStrike">
                <a:solidFill>
                  <a:srgbClr val="000000"/>
                </a:solidFill>
                <a:latin typeface="Pretendard Regular"/>
              </a:rPr>
              <a:t> </a:t>
            </a:r>
          </a:p>
          <a:p>
            <a:pPr algn="l" lvl="0">
              <a:lnSpc>
                <a:spcPct val="99600"/>
              </a:lnSpc>
            </a:pPr>
            <a:r>
              <a:rPr lang="ko-KR" sz="2500" b="false" i="false" u="none" strike="noStrike">
                <a:solidFill>
                  <a:srgbClr val="000000"/>
                </a:solidFill>
                <a:ea typeface="Pretendard Regular"/>
              </a:rPr>
              <a:t>계좌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Regular"/>
              </a:rPr>
              <a:t>추가하기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Regular"/>
              </a:rPr>
              <a:t>페이지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Regular"/>
              </a:rPr>
              <a:t>연동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Regular"/>
              </a:rPr>
              <a:t>완료</a:t>
            </a:r>
          </a:p>
          <a:p>
            <a:pPr algn="l" lvl="0">
              <a:lnSpc>
                <a:spcPct val="99600"/>
              </a:lnSpc>
            </a:pPr>
            <a:br>
              <a:rPr/>
            </a:br>
            <a:r>
              <a:rPr lang="en-US" sz="2500" b="true" i="false" u="none" strike="noStrike">
                <a:solidFill>
                  <a:srgbClr val="000000"/>
                </a:solidFill>
                <a:latin typeface="Pretendard Regular"/>
              </a:rPr>
              <a:t>2. </a:t>
            </a:r>
            <a:r>
              <a:rPr lang="ko-KR" sz="2500" b="true" i="false" u="none" strike="noStrike">
                <a:solidFill>
                  <a:srgbClr val="000000"/>
                </a:solidFill>
                <a:ea typeface="Pretendard Regular"/>
              </a:rPr>
              <a:t>계좌</a:t>
            </a:r>
            <a:r>
              <a:rPr lang="en-US" sz="2500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true" i="false" u="none" strike="noStrike">
                <a:solidFill>
                  <a:srgbClr val="000000"/>
                </a:solidFill>
                <a:ea typeface="Pretendard Regular"/>
              </a:rPr>
              <a:t>삭제</a:t>
            </a:r>
            <a:r>
              <a:rPr lang="en-US" sz="2500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true" i="false" u="none" strike="noStrike">
                <a:solidFill>
                  <a:srgbClr val="000000"/>
                </a:solidFill>
                <a:ea typeface="Pretendard Regular"/>
              </a:rPr>
              <a:t>기능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 </a:t>
            </a:r>
          </a:p>
          <a:p>
            <a:pPr algn="l" lvl="0">
              <a:lnSpc>
                <a:spcPct val="99600"/>
              </a:lnSpc>
            </a:pPr>
            <a:r>
              <a:rPr lang="ko-KR" sz="2500" b="false" i="false" u="none" strike="noStrike">
                <a:solidFill>
                  <a:srgbClr val="000000"/>
                </a:solidFill>
                <a:ea typeface="Pretendard Regular"/>
              </a:rPr>
              <a:t>체크박스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Regular"/>
              </a:rPr>
              <a:t>선택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 -&gt;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Regular"/>
              </a:rPr>
              <a:t>편집완료</a:t>
            </a:r>
          </a:p>
          <a:p>
            <a:pPr algn="l" lvl="0">
              <a:lnSpc>
                <a:spcPct val="99600"/>
              </a:lnSpc>
            </a:pP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99600"/>
              </a:lnSpc>
            </a:pPr>
            <a:r>
              <a:rPr lang="en-US" sz="2500" b="true" i="false" u="none" strike="noStrike">
                <a:solidFill>
                  <a:srgbClr val="000000"/>
                </a:solidFill>
                <a:latin typeface="Pretendard Regular"/>
              </a:rPr>
              <a:t>3. </a:t>
            </a:r>
            <a:r>
              <a:rPr lang="ko-KR" sz="2500" b="true" i="false" u="none" strike="noStrike">
                <a:solidFill>
                  <a:srgbClr val="000000"/>
                </a:solidFill>
                <a:ea typeface="Pretendard Regular"/>
              </a:rPr>
              <a:t>대표</a:t>
            </a:r>
            <a:r>
              <a:rPr lang="en-US" sz="2500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true" i="false" u="none" strike="noStrike">
                <a:solidFill>
                  <a:srgbClr val="000000"/>
                </a:solidFill>
                <a:ea typeface="Pretendard Regular"/>
              </a:rPr>
              <a:t>계좌</a:t>
            </a:r>
            <a:r>
              <a:rPr lang="en-US" sz="2500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true" i="false" u="none" strike="noStrike">
                <a:solidFill>
                  <a:srgbClr val="000000"/>
                </a:solidFill>
                <a:ea typeface="Pretendard Regular"/>
              </a:rPr>
              <a:t>설정</a:t>
            </a:r>
          </a:p>
          <a:p>
            <a:pPr algn="l" lvl="0">
              <a:lnSpc>
                <a:spcPct val="99600"/>
              </a:lnSpc>
            </a:pPr>
            <a:r>
              <a:rPr lang="ko-KR" sz="2500" b="false" i="false" u="none" strike="noStrike">
                <a:solidFill>
                  <a:srgbClr val="000000"/>
                </a:solidFill>
                <a:ea typeface="Pretendard Regular"/>
              </a:rPr>
              <a:t>별표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Regular"/>
              </a:rPr>
              <a:t>클릭</a:t>
            </a:r>
          </a:p>
          <a:p>
            <a:pPr algn="l" lvl="0">
              <a:lnSpc>
                <a:spcPct val="99600"/>
              </a:lnSpc>
            </a:pP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99600"/>
              </a:lnSpc>
            </a:pP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*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Regular"/>
              </a:rPr>
              <a:t>계좌는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Regular"/>
              </a:rPr>
              <a:t>대표계좌가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Regular"/>
              </a:rPr>
              <a:t>제일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Regular"/>
              </a:rPr>
              <a:t>상단에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 </a:t>
            </a:r>
          </a:p>
          <a:p>
            <a:pPr algn="l" lvl="0">
              <a:lnSpc>
                <a:spcPct val="99600"/>
              </a:lnSpc>
            </a:pP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   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Regular"/>
              </a:rPr>
              <a:t>오도록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Regular"/>
              </a:rPr>
              <a:t>정렬</a:t>
            </a:r>
          </a:p>
          <a:p>
            <a:pPr algn="l" lvl="0">
              <a:lnSpc>
                <a:spcPct val="99600"/>
              </a:lnSpc>
            </a:pP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99600"/>
              </a:lnSpc>
            </a:pP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99600"/>
              </a:lnSpc>
            </a:pP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99600"/>
              </a:lnSpc>
            </a:pP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/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654300" y="1041400"/>
            <a:ext cx="12992100" cy="927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5200" b="false" i="false" u="none" strike="noStrike" spc="-200">
                <a:solidFill>
                  <a:srgbClr val="212121"/>
                </a:solidFill>
                <a:ea typeface="Pretendard SemiBold"/>
              </a:rPr>
              <a:t>마이페이지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950200" y="2146300"/>
            <a:ext cx="736600" cy="228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1300" b="false" i="false" u="none" strike="noStrike">
                <a:solidFill>
                  <a:srgbClr val="FFFFFF"/>
                </a:solidFill>
                <a:latin typeface="Pretendard Medium"/>
              </a:rPr>
              <a:t>Point.1</a:t>
            </a: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431800" y="2400300"/>
            <a:ext cx="5041900" cy="10147300"/>
          </a:xfrm>
          <a:prstGeom prst="rect">
            <a:avLst/>
          </a:prstGeom>
          <a:effectLst>
            <a:outerShdw dir="5400000" dist="271261" blurRad="473905">
              <a:srgbClr val="000000">
                <a:alpha val="39000"/>
              </a:srgbClr>
            </a:outerShdw>
          </a:effectLst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660900" y="4368800"/>
            <a:ext cx="4000500" cy="419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8661400" y="6807200"/>
            <a:ext cx="8420100" cy="27686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863600" y="2870200"/>
            <a:ext cx="4191000" cy="74168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8661400" y="2374900"/>
            <a:ext cx="7823200" cy="42037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2654300" y="1041400"/>
            <a:ext cx="12992100" cy="927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5200" b="false" i="false" u="none" strike="noStrike" spc="-200">
                <a:solidFill>
                  <a:srgbClr val="212121"/>
                </a:solidFill>
                <a:ea typeface="Pretendard SemiBold"/>
              </a:rPr>
              <a:t>서류보관함</a:t>
            </a:r>
            <a:r>
              <a:rPr lang="en-US" sz="5200" b="false" i="false" u="none" strike="noStrike" spc="-200">
                <a:solidFill>
                  <a:srgbClr val="212121"/>
                </a:solidFill>
                <a:latin typeface="Pretendard SemiBold"/>
              </a:rPr>
              <a:t> </a:t>
            </a:r>
            <a:r>
              <a:rPr lang="ko-KR" sz="5200" b="false" i="false" u="none" strike="noStrike" spc="-200">
                <a:solidFill>
                  <a:srgbClr val="212121"/>
                </a:solidFill>
                <a:ea typeface="Pretendard SemiBold"/>
              </a:rPr>
              <a:t>페이지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851900" y="7086600"/>
            <a:ext cx="8064500" cy="2247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자동으로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 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카테고리에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맞게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서류를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분류하여</a:t>
            </a:r>
          </a:p>
          <a:p>
            <a:pPr algn="ctr" lvl="0">
              <a:lnSpc>
                <a:spcPct val="116199"/>
              </a:lnSpc>
            </a:pP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 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보여주는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기능</a:t>
            </a:r>
          </a:p>
          <a:p>
            <a:pPr algn="ctr" lvl="0">
              <a:lnSpc>
                <a:spcPct val="116199"/>
              </a:lnSpc>
            </a:pP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/>
            </a:r>
          </a:p>
          <a:p>
            <a:pPr algn="ctr" lvl="0">
              <a:lnSpc>
                <a:spcPct val="116199"/>
              </a:lnSpc>
            </a:pP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이를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통해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사용자가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서류를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편리하게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관리할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수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있음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950200" y="2146300"/>
            <a:ext cx="736600" cy="228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1300" b="false" i="false" u="none" strike="noStrike">
                <a:solidFill>
                  <a:srgbClr val="FFFFFF"/>
                </a:solidFill>
                <a:latin typeface="Pretendard Medium"/>
              </a:rPr>
              <a:t>Point.1</a:t>
            </a: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2717800" y="3263900"/>
            <a:ext cx="5041900" cy="10147300"/>
          </a:xfrm>
          <a:prstGeom prst="rect">
            <a:avLst/>
          </a:prstGeom>
          <a:effectLst>
            <a:outerShdw dir="5400000" dist="271261" blurRad="473905">
              <a:srgbClr val="000000">
                <a:alpha val="39000"/>
              </a:srgbClr>
            </a:outerShdw>
          </a:effectLst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563100" y="4470400"/>
            <a:ext cx="7823200" cy="8890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111500" y="3937000"/>
            <a:ext cx="4216400" cy="88646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2654300" y="1041400"/>
            <a:ext cx="12992100" cy="927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5200" b="false" i="false" u="none" strike="noStrike" spc="-200">
                <a:solidFill>
                  <a:srgbClr val="212121"/>
                </a:solidFill>
                <a:ea typeface="Pretendard SemiBold"/>
              </a:rPr>
              <a:t>거래내역</a:t>
            </a:r>
            <a:r>
              <a:rPr lang="en-US" sz="5200" b="false" i="false" u="none" strike="noStrike" spc="-200">
                <a:solidFill>
                  <a:srgbClr val="212121"/>
                </a:solidFill>
                <a:latin typeface="Pretendard SemiBold"/>
              </a:rPr>
              <a:t> </a:t>
            </a:r>
            <a:r>
              <a:rPr lang="ko-KR" sz="5200" b="false" i="false" u="none" strike="noStrike" spc="-200">
                <a:solidFill>
                  <a:srgbClr val="212121"/>
                </a:solidFill>
                <a:ea typeface="Pretendard SemiBold"/>
              </a:rPr>
              <a:t>화면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430000" y="4648200"/>
            <a:ext cx="4178300" cy="558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거래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내용을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상세하게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제공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563100" y="5689600"/>
            <a:ext cx="7823200" cy="8890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10363200" y="5867400"/>
            <a:ext cx="6311900" cy="558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송금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거래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서류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기반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거래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구분하여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제공</a:t>
            </a:r>
          </a:p>
        </p:txBody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563100" y="6832600"/>
            <a:ext cx="7823200" cy="8890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11430000" y="7023100"/>
            <a:ext cx="3924300" cy="558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거래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중인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계좌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정보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제공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950200" y="2146300"/>
            <a:ext cx="736600" cy="228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1300" b="false" i="false" u="none" strike="noStrike">
                <a:solidFill>
                  <a:srgbClr val="FFFFFF"/>
                </a:solidFill>
                <a:latin typeface="Pretendard Medium"/>
              </a:rPr>
              <a:t>Point.1</a:t>
            </a: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2717800" y="2374900"/>
            <a:ext cx="5041900" cy="11036300"/>
          </a:xfrm>
          <a:prstGeom prst="rect">
            <a:avLst/>
          </a:prstGeom>
          <a:effectLst>
            <a:outerShdw dir="5400000" dist="271261" blurRad="473905">
              <a:srgbClr val="000000">
                <a:alpha val="39000"/>
              </a:srgbClr>
            </a:outerShdw>
          </a:effectLst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563100" y="3975100"/>
            <a:ext cx="7823200" cy="8890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0490200" y="4165600"/>
            <a:ext cx="5867400" cy="558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음성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안내를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통한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서류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인식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위치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안내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563100" y="5207000"/>
            <a:ext cx="7823200" cy="8890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1836400" y="5384800"/>
            <a:ext cx="3352800" cy="558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OCR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기반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서류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인식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 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563100" y="6375400"/>
            <a:ext cx="7823200" cy="28448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3175000" y="3238500"/>
            <a:ext cx="4127500" cy="70485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9817100" y="6692900"/>
            <a:ext cx="7391400" cy="2476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거래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관련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주요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정보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위주로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필터하여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 </a:t>
            </a:r>
          </a:p>
          <a:p>
            <a:pPr algn="l" lvl="0">
              <a:lnSpc>
                <a:spcPct val="99600"/>
              </a:lnSpc>
            </a:pP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서류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기반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 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거래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내역에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저장</a:t>
            </a:r>
          </a:p>
          <a:p>
            <a:pPr algn="l" lvl="0">
              <a:lnSpc>
                <a:spcPct val="99600"/>
              </a:lnSpc>
            </a:pP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99600"/>
              </a:lnSpc>
            </a:pP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→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서류보관함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페이지에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카테고리에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     </a:t>
            </a:r>
          </a:p>
          <a:p>
            <a:pPr algn="l" lvl="0">
              <a:lnSpc>
                <a:spcPct val="99600"/>
              </a:lnSpc>
            </a:pP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     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맞게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 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분류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되어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바로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저장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654300" y="1041400"/>
            <a:ext cx="12992100" cy="927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5200" b="false" i="false" u="none" strike="noStrike" spc="-200">
                <a:solidFill>
                  <a:srgbClr val="212121"/>
                </a:solidFill>
                <a:latin typeface="Pretendard SemiBold"/>
              </a:rPr>
              <a:t>OCR </a:t>
            </a:r>
            <a:r>
              <a:rPr lang="ko-KR" sz="5200" b="false" i="false" u="none" strike="noStrike" spc="-200">
                <a:solidFill>
                  <a:srgbClr val="212121"/>
                </a:solidFill>
                <a:ea typeface="Pretendard SemiBold"/>
              </a:rPr>
              <a:t>화면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950200" y="2146300"/>
            <a:ext cx="736600" cy="228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1300" b="false" i="false" u="none" strike="noStrike">
                <a:solidFill>
                  <a:srgbClr val="FFFFFF"/>
                </a:solidFill>
                <a:latin typeface="Pretendard Medium"/>
              </a:rPr>
              <a:t>Point.1</a:t>
            </a: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2717800" y="2374900"/>
            <a:ext cx="5041900" cy="11036300"/>
          </a:xfrm>
          <a:prstGeom prst="rect">
            <a:avLst/>
          </a:prstGeom>
          <a:effectLst>
            <a:outerShdw dir="5400000" dist="271261" blurRad="473905">
              <a:srgbClr val="000000">
                <a:alpha val="39000"/>
              </a:srgbClr>
            </a:outerShdw>
          </a:effectLst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144000" y="3314700"/>
            <a:ext cx="7823200" cy="8890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9994900" y="3492500"/>
            <a:ext cx="6096000" cy="558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음성인식을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통한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직접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등록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기능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페이지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144000" y="4533900"/>
            <a:ext cx="7823200" cy="14605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9613900" y="4724400"/>
            <a:ext cx="6896100" cy="1041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서류형식이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아닌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텍스트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혹은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기록하고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싶은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금융활동을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직접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기록할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수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있음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 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144000" y="6324600"/>
            <a:ext cx="7823200" cy="24003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3009900" y="3048000"/>
            <a:ext cx="4330700" cy="72390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9359900" y="6527800"/>
            <a:ext cx="7391400" cy="1993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자신이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등록할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카테고리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유형을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선택한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뒤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,</a:t>
            </a:r>
          </a:p>
          <a:p>
            <a:pPr algn="ctr" lvl="0">
              <a:lnSpc>
                <a:spcPct val="99600"/>
              </a:lnSpc>
            </a:pP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직접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글자를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입력하거나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TTS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기반으로</a:t>
            </a:r>
          </a:p>
          <a:p>
            <a:pPr algn="ctr" lvl="0">
              <a:lnSpc>
                <a:spcPct val="99600"/>
              </a:lnSpc>
            </a:pP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생성된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가이드에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따라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음성을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통해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서류를</a:t>
            </a:r>
          </a:p>
          <a:p>
            <a:pPr algn="ctr" lvl="0">
              <a:lnSpc>
                <a:spcPct val="99600"/>
              </a:lnSpc>
            </a:pP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등록할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수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있음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654300" y="1041400"/>
            <a:ext cx="12992100" cy="927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5200" b="false" i="false" u="none" strike="noStrike" spc="-200">
                <a:solidFill>
                  <a:srgbClr val="212121"/>
                </a:solidFill>
                <a:ea typeface="Pretendard SemiBold"/>
              </a:rPr>
              <a:t>직접</a:t>
            </a:r>
            <a:r>
              <a:rPr lang="en-US" sz="5200" b="false" i="false" u="none" strike="noStrike" spc="-200">
                <a:solidFill>
                  <a:srgbClr val="212121"/>
                </a:solidFill>
                <a:latin typeface="Pretendard SemiBold"/>
              </a:rPr>
              <a:t> </a:t>
            </a:r>
            <a:r>
              <a:rPr lang="ko-KR" sz="5200" b="false" i="false" u="none" strike="noStrike" spc="-200">
                <a:solidFill>
                  <a:srgbClr val="212121"/>
                </a:solidFill>
                <a:ea typeface="Pretendard SemiBold"/>
              </a:rPr>
              <a:t>등록</a:t>
            </a:r>
            <a:r>
              <a:rPr lang="en-US" sz="5200" b="false" i="false" u="none" strike="noStrike" spc="-200">
                <a:solidFill>
                  <a:srgbClr val="212121"/>
                </a:solidFill>
                <a:latin typeface="Pretendard SemiBold"/>
              </a:rPr>
              <a:t> </a:t>
            </a:r>
            <a:r>
              <a:rPr lang="ko-KR" sz="5200" b="false" i="false" u="none" strike="noStrike" spc="-200">
                <a:solidFill>
                  <a:srgbClr val="212121"/>
                </a:solidFill>
                <a:ea typeface="Pretendard SemiBold"/>
              </a:rPr>
              <a:t>화면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048500" y="4368800"/>
            <a:ext cx="4089400" cy="889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5000" b="false" i="false" u="none" strike="noStrike">
                <a:solidFill>
                  <a:srgbClr val="000000"/>
                </a:solidFill>
                <a:ea typeface="Pretendard Bold"/>
              </a:rPr>
              <a:t>시연</a:t>
            </a:r>
            <a:r>
              <a:rPr lang="en-US" sz="50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5000" b="false" i="false" u="none" strike="noStrike">
                <a:solidFill>
                  <a:srgbClr val="000000"/>
                </a:solidFill>
                <a:ea typeface="Pretendard Bold"/>
              </a:rPr>
              <a:t>영상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099300" y="762000"/>
            <a:ext cx="4089400" cy="889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5000" b="false" i="false" u="none" strike="noStrike">
                <a:solidFill>
                  <a:srgbClr val="000000"/>
                </a:solidFill>
                <a:ea typeface="Pretendard Bold"/>
              </a:rPr>
              <a:t>신규</a:t>
            </a:r>
            <a:r>
              <a:rPr lang="en-US" sz="50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5000" b="false" i="false" u="none" strike="noStrike">
                <a:solidFill>
                  <a:srgbClr val="000000"/>
                </a:solidFill>
                <a:ea typeface="Pretendard Bold"/>
              </a:rPr>
              <a:t>기능</a:t>
            </a:r>
            <a:r>
              <a:rPr lang="en-US" sz="50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5000" b="false" i="false" u="none" strike="noStrike">
                <a:solidFill>
                  <a:srgbClr val="000000"/>
                </a:solidFill>
                <a:ea typeface="Pretendard Bold"/>
              </a:rPr>
              <a:t>도입</a:t>
            </a: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4051300" y="2616200"/>
            <a:ext cx="9499600" cy="10922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5295900" y="2882900"/>
            <a:ext cx="7391400" cy="482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3749"/>
              </a:lnSpc>
            </a:pPr>
            <a:r>
              <a:rPr lang="ko-KR" sz="2700" b="false" i="false" u="none" strike="noStrike">
                <a:solidFill>
                  <a:srgbClr val="000000"/>
                </a:solidFill>
                <a:ea typeface="Pretendard SemiBold"/>
              </a:rPr>
              <a:t>사용자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Pretendard SemiBold"/>
              </a:rPr>
              <a:t>위치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SemiBold"/>
              </a:rPr>
              <a:t> / </a:t>
            </a:r>
            <a:r>
              <a:rPr lang="ko-KR" sz="2700" b="false" i="false" u="none" strike="noStrike">
                <a:solidFill>
                  <a:srgbClr val="000000"/>
                </a:solidFill>
                <a:ea typeface="Pretendard SemiBold"/>
              </a:rPr>
              <a:t>거래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Pretendard SemiBold"/>
              </a:rPr>
              <a:t>데이터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Pretendard SemiBold"/>
              </a:rPr>
              <a:t>기반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Pretendard SemiBold"/>
              </a:rPr>
              <a:t>은행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Pretendard SemiBold"/>
              </a:rPr>
              <a:t>찾기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Pretendard SemiBold"/>
              </a:rPr>
              <a:t>서비스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Pretendard SemiBold"/>
              </a:rPr>
              <a:t>제공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657600" y="2400300"/>
            <a:ext cx="1143000" cy="5461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8013700" y="2565400"/>
            <a:ext cx="977900" cy="304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1700" b="false" i="false" u="none" strike="noStrike">
                <a:solidFill>
                  <a:srgbClr val="FFFFFF"/>
                </a:solidFill>
                <a:latin typeface="Pretendard Medium"/>
              </a:rPr>
              <a:t>Point.1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4051300" y="4114800"/>
            <a:ext cx="9499600" cy="10922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5295900" y="4394200"/>
            <a:ext cx="7010400" cy="482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3749"/>
              </a:lnSpc>
            </a:pPr>
            <a:r>
              <a:rPr lang="ko-KR" sz="2700" b="false" i="false" u="none" strike="noStrike">
                <a:solidFill>
                  <a:srgbClr val="000000"/>
                </a:solidFill>
                <a:ea typeface="Pretendard SemiBold"/>
              </a:rPr>
              <a:t>보험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Pretendard SemiBold"/>
              </a:rPr>
              <a:t>서비스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Pretendard SemiBold"/>
              </a:rPr>
              <a:t>연계와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Pretendard SemiBold"/>
              </a:rPr>
              <a:t>정보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Pretendard SemiBold"/>
              </a:rPr>
              <a:t>접근성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Pretendard SemiBold"/>
              </a:rPr>
              <a:t>강화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657600" y="3898900"/>
            <a:ext cx="1143000" cy="5461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3759200" y="3962400"/>
            <a:ext cx="977900" cy="304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1700" b="false" i="false" u="none" strike="noStrike">
                <a:solidFill>
                  <a:srgbClr val="FFFFFF"/>
                </a:solidFill>
                <a:latin typeface="Pretendard Medium"/>
              </a:rPr>
              <a:t>Point.2</a:t>
            </a:r>
          </a:p>
        </p:txBody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051300" y="7315200"/>
            <a:ext cx="9499600" cy="1092200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5295900" y="7366000"/>
            <a:ext cx="7010400" cy="914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3749"/>
              </a:lnSpc>
            </a:pPr>
            <a:r>
              <a:rPr lang="ko-KR" sz="2700" b="false" i="false" u="none" strike="noStrike">
                <a:solidFill>
                  <a:srgbClr val="FFFFFF"/>
                </a:solidFill>
                <a:ea typeface="Pretendard Light"/>
              </a:rPr>
              <a:t>시중</a:t>
            </a:r>
            <a:r>
              <a:rPr lang="en-US" sz="27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700" b="false" i="false" u="none" strike="noStrike">
                <a:solidFill>
                  <a:srgbClr val="FFFFFF"/>
                </a:solidFill>
                <a:ea typeface="Pretendard Light"/>
              </a:rPr>
              <a:t>은행과의</a:t>
            </a:r>
            <a:r>
              <a:rPr lang="en-US" sz="27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700" b="false" i="false" u="none" strike="noStrike">
                <a:solidFill>
                  <a:srgbClr val="FFFFFF"/>
                </a:solidFill>
                <a:ea typeface="Pretendard Light"/>
              </a:rPr>
              <a:t>협업을</a:t>
            </a:r>
            <a:r>
              <a:rPr lang="en-US" sz="27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700" b="false" i="false" u="none" strike="noStrike">
                <a:solidFill>
                  <a:srgbClr val="FFFFFF"/>
                </a:solidFill>
                <a:ea typeface="Pretendard Light"/>
              </a:rPr>
              <a:t>통한</a:t>
            </a:r>
            <a:r>
              <a:rPr lang="en-US" sz="2700" b="false" i="false" u="none" strike="noStrike">
                <a:solidFill>
                  <a:srgbClr val="FFFFFF"/>
                </a:solidFill>
                <a:latin typeface="Pretendard Light"/>
              </a:rPr>
              <a:t> </a:t>
            </a:r>
          </a:p>
          <a:p>
            <a:pPr algn="ctr" lvl="0">
              <a:lnSpc>
                <a:spcPct val="103749"/>
              </a:lnSpc>
            </a:pPr>
            <a:r>
              <a:rPr lang="ko-KR" sz="2700" b="false" i="false" u="none" strike="noStrike">
                <a:solidFill>
                  <a:srgbClr val="FFFFFF"/>
                </a:solidFill>
                <a:ea typeface="Pretendard Light"/>
              </a:rPr>
              <a:t>디지털</a:t>
            </a:r>
            <a:r>
              <a:rPr lang="en-US" sz="27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700" b="false" i="false" u="none" strike="noStrike">
                <a:solidFill>
                  <a:srgbClr val="FFFFFF"/>
                </a:solidFill>
                <a:ea typeface="Pretendard Light"/>
              </a:rPr>
              <a:t>약자</a:t>
            </a:r>
            <a:r>
              <a:rPr lang="en-US" sz="27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700" b="false" i="false" u="none" strike="noStrike">
                <a:solidFill>
                  <a:srgbClr val="FFFFFF"/>
                </a:solidFill>
                <a:ea typeface="Pretendard Light"/>
              </a:rPr>
              <a:t>거래</a:t>
            </a:r>
            <a:r>
              <a:rPr lang="en-US" sz="27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700" b="false" i="false" u="none" strike="noStrike">
                <a:solidFill>
                  <a:srgbClr val="FFFFFF"/>
                </a:solidFill>
                <a:ea typeface="Pretendard Light"/>
              </a:rPr>
              <a:t>패러다임</a:t>
            </a:r>
            <a:r>
              <a:rPr lang="en-US" sz="27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700" b="false" i="false" u="none" strike="noStrike">
                <a:solidFill>
                  <a:srgbClr val="FFFFFF"/>
                </a:solidFill>
                <a:ea typeface="Pretendard Light"/>
              </a:rPr>
              <a:t>변화</a:t>
            </a:r>
          </a:p>
        </p:txBody>
      </p:sp>
      <p:pic>
        <p:nvPicPr>
          <p:cNvPr name="Picture 13" id="13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3657600" y="7099300"/>
            <a:ext cx="1143000" cy="5461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3759200" y="7162800"/>
            <a:ext cx="977900" cy="304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1700" b="false" i="false" u="none" strike="noStrike">
                <a:solidFill>
                  <a:srgbClr val="FFFFFF"/>
                </a:solidFill>
                <a:latin typeface="Pretendard Medium"/>
              </a:rPr>
              <a:t>Point.4</a:t>
            </a:r>
          </a:p>
        </p:txBody>
      </p:sp>
      <p:pic>
        <p:nvPicPr>
          <p:cNvPr name="Picture 15" id="15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2992100" y="6527800"/>
            <a:ext cx="1625600" cy="1625600"/>
          </a:xfrm>
          <a:prstGeom prst="rect">
            <a:avLst/>
          </a:prstGeom>
          <a:effectLst>
            <a:outerShdw dir="5400000" dist="74931" blurRad="55782">
              <a:srgbClr val="000000">
                <a:alpha val="35000"/>
              </a:srgbClr>
            </a:outerShdw>
          </a:effectLst>
        </p:spPr>
      </p:pic>
      <p:sp>
        <p:nvSpPr>
          <p:cNvPr name="TextBox 16" id="16"/>
          <p:cNvSpPr txBox="true"/>
          <p:nvPr/>
        </p:nvSpPr>
        <p:spPr>
          <a:xfrm rot="0">
            <a:off x="3759200" y="2451100"/>
            <a:ext cx="977900" cy="304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1700" b="false" i="false" u="none" strike="noStrike">
                <a:solidFill>
                  <a:srgbClr val="FFFFFF"/>
                </a:solidFill>
                <a:latin typeface="Pretendard Medium"/>
              </a:rPr>
              <a:t>Point.1</a:t>
            </a:r>
          </a:p>
        </p:txBody>
      </p:sp>
      <p:pic>
        <p:nvPicPr>
          <p:cNvPr name="Picture 17" id="17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4051300" y="5676900"/>
            <a:ext cx="9499600" cy="1092200"/>
          </a:xfrm>
          <a:prstGeom prst="rect">
            <a:avLst/>
          </a:prstGeom>
        </p:spPr>
      </p:pic>
      <p:sp>
        <p:nvSpPr>
          <p:cNvPr name="TextBox 18" id="18"/>
          <p:cNvSpPr txBox="true"/>
          <p:nvPr/>
        </p:nvSpPr>
        <p:spPr>
          <a:xfrm rot="0">
            <a:off x="5295900" y="5956300"/>
            <a:ext cx="7010400" cy="482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3749"/>
              </a:lnSpc>
            </a:pPr>
            <a:r>
              <a:rPr lang="ko-KR" sz="2700" b="false" i="false" u="none" strike="noStrike">
                <a:solidFill>
                  <a:srgbClr val="000000"/>
                </a:solidFill>
                <a:ea typeface="Pretendard SemiBold"/>
              </a:rPr>
              <a:t>첫눈페이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Pretendard SemiBold"/>
              </a:rPr>
              <a:t>도입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SemiBold"/>
              </a:rPr>
              <a:t>(</a:t>
            </a:r>
            <a:r>
              <a:rPr lang="ko-KR" sz="2700" b="false" i="false" u="none" strike="noStrike">
                <a:solidFill>
                  <a:srgbClr val="000000"/>
                </a:solidFill>
                <a:ea typeface="Pretendard SemiBold"/>
              </a:rPr>
              <a:t>간편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Pretendard SemiBold"/>
              </a:rPr>
              <a:t>결제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Pretendard SemiBold"/>
              </a:rPr>
              <a:t>서비스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SemiBold"/>
              </a:rPr>
              <a:t>)</a:t>
            </a:r>
          </a:p>
        </p:txBody>
      </p:sp>
      <p:pic>
        <p:nvPicPr>
          <p:cNvPr name="Picture 19" id="19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657600" y="5473700"/>
            <a:ext cx="1143000" cy="546100"/>
          </a:xfrm>
          <a:prstGeom prst="rect">
            <a:avLst/>
          </a:prstGeom>
        </p:spPr>
      </p:pic>
      <p:sp>
        <p:nvSpPr>
          <p:cNvPr name="TextBox 20" id="20"/>
          <p:cNvSpPr txBox="true"/>
          <p:nvPr/>
        </p:nvSpPr>
        <p:spPr>
          <a:xfrm rot="0">
            <a:off x="3759200" y="5537200"/>
            <a:ext cx="977900" cy="304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1700" b="false" i="false" u="none" strike="noStrike">
                <a:solidFill>
                  <a:srgbClr val="FFFFFF"/>
                </a:solidFill>
                <a:latin typeface="Pretendard Medium"/>
              </a:rPr>
              <a:t>Point.3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765300" y="2286000"/>
            <a:ext cx="14757400" cy="8001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191000" y="2616200"/>
            <a:ext cx="9893300" cy="74676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4851400" y="914400"/>
            <a:ext cx="8585200" cy="863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4800" b="false" i="false" u="none" strike="noStrike">
                <a:solidFill>
                  <a:srgbClr val="000000"/>
                </a:solidFill>
                <a:ea typeface="Pretendard SemiBold"/>
              </a:rPr>
              <a:t>기획</a:t>
            </a:r>
            <a:r>
              <a:rPr lang="en-US" sz="48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4800" b="false" i="false" u="none" strike="noStrike">
                <a:solidFill>
                  <a:srgbClr val="000000"/>
                </a:solidFill>
                <a:ea typeface="Pretendard SemiBold"/>
              </a:rPr>
              <a:t>배경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607300" y="723900"/>
            <a:ext cx="3073400" cy="889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5000" b="false" i="false" u="none" strike="noStrike">
                <a:solidFill>
                  <a:srgbClr val="000000"/>
                </a:solidFill>
                <a:ea typeface="Pretendard Bold"/>
              </a:rPr>
              <a:t>기대</a:t>
            </a:r>
            <a:r>
              <a:rPr lang="en-US" sz="50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5000" b="false" i="false" u="none" strike="noStrike">
                <a:solidFill>
                  <a:srgbClr val="000000"/>
                </a:solidFill>
                <a:ea typeface="Pretendard Bold"/>
              </a:rPr>
              <a:t>효과</a:t>
            </a:r>
          </a:p>
        </p:txBody>
      </p:sp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4724400" y="2755900"/>
            <a:ext cx="8267700" cy="9525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5803900" y="2997200"/>
            <a:ext cx="60960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3749"/>
              </a:lnSpc>
            </a:pPr>
            <a:r>
              <a:rPr lang="ko-KR" sz="2400" b="false" i="false" u="none" strike="noStrike">
                <a:solidFill>
                  <a:srgbClr val="000000"/>
                </a:solidFill>
                <a:ea typeface="Pretendard SemiBold"/>
              </a:rPr>
              <a:t>시각장애인의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SemiBold"/>
              </a:rPr>
              <a:t>금융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SemiBold"/>
              </a:rPr>
              <a:t>자립성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SemiBold"/>
              </a:rPr>
              <a:t>강화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381500" y="2578100"/>
            <a:ext cx="990600" cy="4699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8166100" y="2717800"/>
            <a:ext cx="850900" cy="266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1500" b="false" i="false" u="none" strike="noStrike">
                <a:solidFill>
                  <a:srgbClr val="FFFFFF"/>
                </a:solidFill>
                <a:latin typeface="Pretendard Medium"/>
              </a:rPr>
              <a:t>Point.1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4724400" y="4064000"/>
            <a:ext cx="8267700" cy="9525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5803900" y="4305300"/>
            <a:ext cx="60960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3749"/>
              </a:lnSpc>
            </a:pPr>
            <a:r>
              <a:rPr lang="ko-KR" sz="2400" b="false" i="false" u="none" strike="noStrike">
                <a:solidFill>
                  <a:srgbClr val="000000"/>
                </a:solidFill>
                <a:ea typeface="Pretendard SemiBold"/>
              </a:rPr>
              <a:t>금융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SemiBold"/>
              </a:rPr>
              <a:t>문서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SemiBold"/>
              </a:rPr>
              <a:t>관리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SemiBold"/>
              </a:rPr>
              <a:t>효율화</a:t>
            </a:r>
          </a:p>
        </p:txBody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381500" y="3886200"/>
            <a:ext cx="990600" cy="4699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4470400" y="3937000"/>
            <a:ext cx="850900" cy="266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1500" b="false" i="false" u="none" strike="noStrike">
                <a:solidFill>
                  <a:srgbClr val="FFFFFF"/>
                </a:solidFill>
                <a:latin typeface="Pretendard Medium"/>
              </a:rPr>
              <a:t>Point.2</a:t>
            </a:r>
          </a:p>
        </p:txBody>
      </p:sp>
      <p:pic>
        <p:nvPicPr>
          <p:cNvPr name="Picture 12" id="12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724400" y="8064500"/>
            <a:ext cx="8267700" cy="952500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5803900" y="8305800"/>
            <a:ext cx="60960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3749"/>
              </a:lnSpc>
            </a:pPr>
            <a:r>
              <a:rPr lang="ko-KR" sz="2400" b="false" i="false" u="none" strike="noStrike">
                <a:solidFill>
                  <a:srgbClr val="FFFFFF"/>
                </a:solidFill>
                <a:ea typeface="Pretendard Light"/>
              </a:rPr>
              <a:t>사회</a:t>
            </a:r>
            <a:r>
              <a:rPr lang="en-US" sz="2400" b="false" i="false" u="none" strike="noStrike">
                <a:solidFill>
                  <a:srgbClr val="FFFFFF"/>
                </a:solidFill>
                <a:latin typeface="Pretendard Light"/>
              </a:rPr>
              <a:t>·</a:t>
            </a:r>
            <a:r>
              <a:rPr lang="ko-KR" sz="2400" b="false" i="false" u="none" strike="noStrike">
                <a:solidFill>
                  <a:srgbClr val="FFFFFF"/>
                </a:solidFill>
                <a:ea typeface="Pretendard Light"/>
              </a:rPr>
              <a:t>산업적</a:t>
            </a:r>
            <a:r>
              <a:rPr lang="en-US" sz="24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400" b="false" i="false" u="none" strike="noStrike">
                <a:solidFill>
                  <a:srgbClr val="FFFFFF"/>
                </a:solidFill>
                <a:ea typeface="Pretendard Light"/>
              </a:rPr>
              <a:t>파급</a:t>
            </a:r>
            <a:r>
              <a:rPr lang="en-US" sz="24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400" b="false" i="false" u="none" strike="noStrike">
                <a:solidFill>
                  <a:srgbClr val="FFFFFF"/>
                </a:solidFill>
                <a:ea typeface="Pretendard Light"/>
              </a:rPr>
              <a:t>효과</a:t>
            </a:r>
          </a:p>
        </p:txBody>
      </p:sp>
      <p:pic>
        <p:nvPicPr>
          <p:cNvPr name="Picture 14" id="14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4381500" y="7886700"/>
            <a:ext cx="990600" cy="469900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4470400" y="7937500"/>
            <a:ext cx="850900" cy="266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1500" b="false" i="false" u="none" strike="noStrike">
                <a:solidFill>
                  <a:srgbClr val="FFFFFF"/>
                </a:solidFill>
                <a:latin typeface="Pretendard Medium"/>
              </a:rPr>
              <a:t>Point.5</a:t>
            </a:r>
          </a:p>
        </p:txBody>
      </p:sp>
      <p:pic>
        <p:nvPicPr>
          <p:cNvPr name="Picture 16" id="1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2496800" y="7378700"/>
            <a:ext cx="1409700" cy="1409700"/>
          </a:xfrm>
          <a:prstGeom prst="rect">
            <a:avLst/>
          </a:prstGeom>
          <a:effectLst>
            <a:outerShdw dir="5400000" dist="65154" blurRad="42174">
              <a:srgbClr val="000000">
                <a:alpha val="35000"/>
              </a:srgbClr>
            </a:outerShdw>
          </a:effectLst>
        </p:spPr>
      </p:pic>
      <p:sp>
        <p:nvSpPr>
          <p:cNvPr name="TextBox 17" id="17"/>
          <p:cNvSpPr txBox="true"/>
          <p:nvPr/>
        </p:nvSpPr>
        <p:spPr>
          <a:xfrm rot="0">
            <a:off x="4457700" y="2616200"/>
            <a:ext cx="850900" cy="266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1500" b="false" i="false" u="none" strike="noStrike">
                <a:solidFill>
                  <a:srgbClr val="FFFFFF"/>
                </a:solidFill>
                <a:latin typeface="Pretendard Medium"/>
              </a:rPr>
              <a:t>Point.1</a:t>
            </a:r>
          </a:p>
        </p:txBody>
      </p:sp>
      <p:pic>
        <p:nvPicPr>
          <p:cNvPr name="Picture 18" id="18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4724400" y="5435600"/>
            <a:ext cx="8267700" cy="952500"/>
          </a:xfrm>
          <a:prstGeom prst="rect">
            <a:avLst/>
          </a:prstGeom>
        </p:spPr>
      </p:pic>
      <p:sp>
        <p:nvSpPr>
          <p:cNvPr name="TextBox 19" id="19"/>
          <p:cNvSpPr txBox="true"/>
          <p:nvPr/>
        </p:nvSpPr>
        <p:spPr>
          <a:xfrm rot="0">
            <a:off x="5803900" y="5676900"/>
            <a:ext cx="60960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3749"/>
              </a:lnSpc>
            </a:pPr>
            <a:r>
              <a:rPr lang="ko-KR" sz="2400" b="false" i="false" u="none" strike="noStrike">
                <a:solidFill>
                  <a:srgbClr val="000000"/>
                </a:solidFill>
                <a:ea typeface="Pretendard SemiBold"/>
              </a:rPr>
              <a:t>금융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SemiBold"/>
              </a:rPr>
              <a:t>문맹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SemiBold"/>
              </a:rPr>
              <a:t>문제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SemiBold"/>
              </a:rPr>
              <a:t>완화</a:t>
            </a:r>
          </a:p>
        </p:txBody>
      </p:sp>
      <p:pic>
        <p:nvPicPr>
          <p:cNvPr name="Picture 20" id="20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381500" y="5245100"/>
            <a:ext cx="990600" cy="469900"/>
          </a:xfrm>
          <a:prstGeom prst="rect">
            <a:avLst/>
          </a:prstGeom>
        </p:spPr>
      </p:pic>
      <p:sp>
        <p:nvSpPr>
          <p:cNvPr name="TextBox 21" id="21"/>
          <p:cNvSpPr txBox="true"/>
          <p:nvPr/>
        </p:nvSpPr>
        <p:spPr>
          <a:xfrm rot="0">
            <a:off x="4546600" y="5295900"/>
            <a:ext cx="698500" cy="266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1500" b="false" i="false" u="none" strike="noStrike">
                <a:solidFill>
                  <a:srgbClr val="FFFFFF"/>
                </a:solidFill>
                <a:latin typeface="Pretendard Medium"/>
              </a:rPr>
              <a:t>Point.3</a:t>
            </a:r>
          </a:p>
        </p:txBody>
      </p:sp>
      <p:pic>
        <p:nvPicPr>
          <p:cNvPr name="Picture 22" id="2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4724400" y="6756400"/>
            <a:ext cx="8267700" cy="952500"/>
          </a:xfrm>
          <a:prstGeom prst="rect">
            <a:avLst/>
          </a:prstGeom>
        </p:spPr>
      </p:pic>
      <p:sp>
        <p:nvSpPr>
          <p:cNvPr name="TextBox 23" id="23"/>
          <p:cNvSpPr txBox="true"/>
          <p:nvPr/>
        </p:nvSpPr>
        <p:spPr>
          <a:xfrm rot="0">
            <a:off x="5803900" y="6997700"/>
            <a:ext cx="60960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3749"/>
              </a:lnSpc>
            </a:pPr>
            <a:r>
              <a:rPr lang="ko-KR" sz="2400" b="false" i="false" u="none" strike="noStrike">
                <a:solidFill>
                  <a:srgbClr val="000000"/>
                </a:solidFill>
                <a:ea typeface="Pretendard SemiBold"/>
              </a:rPr>
              <a:t>디지털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SemiBold"/>
              </a:rPr>
              <a:t>금융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SemiBold"/>
              </a:rPr>
              <a:t>서비스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SemiBold"/>
              </a:rPr>
              <a:t>접근성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SemiBold"/>
              </a:rPr>
              <a:t>확대</a:t>
            </a:r>
          </a:p>
        </p:txBody>
      </p:sp>
      <p:pic>
        <p:nvPicPr>
          <p:cNvPr name="Picture 24" id="2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381500" y="6565900"/>
            <a:ext cx="990600" cy="469900"/>
          </a:xfrm>
          <a:prstGeom prst="rect">
            <a:avLst/>
          </a:prstGeom>
        </p:spPr>
      </p:pic>
      <p:sp>
        <p:nvSpPr>
          <p:cNvPr name="TextBox 25" id="25"/>
          <p:cNvSpPr txBox="true"/>
          <p:nvPr/>
        </p:nvSpPr>
        <p:spPr>
          <a:xfrm rot="0">
            <a:off x="4470400" y="6629400"/>
            <a:ext cx="850900" cy="266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1500" b="false" i="false" u="none" strike="noStrike">
                <a:solidFill>
                  <a:srgbClr val="FFFFFF"/>
                </a:solidFill>
                <a:latin typeface="Pretendard Medium"/>
              </a:rPr>
              <a:t>Point.4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87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737100" y="3695700"/>
            <a:ext cx="8801100" cy="1638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9200" b="false" i="false" u="none" strike="noStrike" spc="200">
                <a:solidFill>
                  <a:srgbClr val="FFFFFF"/>
                </a:solidFill>
                <a:latin typeface="Pretendard Bold"/>
              </a:rPr>
              <a:t>CONTACT US</a:t>
            </a: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812800" y="9347200"/>
            <a:ext cx="16675100" cy="762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172200" y="2032000"/>
            <a:ext cx="2032000" cy="19177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8128000" y="3238500"/>
            <a:ext cx="20066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3000" b="false" i="false" u="none" strike="noStrike">
                <a:solidFill>
                  <a:srgbClr val="FFFFFF"/>
                </a:solidFill>
                <a:latin typeface="Pretendard Medium"/>
              </a:rPr>
              <a:t>TEAM </a:t>
            </a:r>
            <a:r>
              <a:rPr lang="ko-KR" sz="3000" b="false" i="false" u="none" strike="noStrike">
                <a:solidFill>
                  <a:srgbClr val="FFFFFF"/>
                </a:solidFill>
                <a:ea typeface="Pretendard Medium"/>
              </a:rPr>
              <a:t>첫</a:t>
            </a:r>
            <a:r>
              <a:rPr lang="en-US" sz="3000" b="false" i="false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3000" b="false" i="false" u="none" strike="noStrike">
                <a:solidFill>
                  <a:srgbClr val="FFFFFF"/>
                </a:solidFill>
                <a:ea typeface="Pretendard Medium"/>
              </a:rPr>
              <a:t>눈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213600" y="5372100"/>
            <a:ext cx="3860800" cy="406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2025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전기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졸업과제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12800" y="9448800"/>
            <a:ext cx="1600200" cy="304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1700" b="false" i="false" u="none" strike="noStrike">
                <a:solidFill>
                  <a:srgbClr val="FFFFFF"/>
                </a:solidFill>
                <a:ea typeface="Pretendard Regular"/>
              </a:rPr>
              <a:t>지도교수</a:t>
            </a:r>
            <a:r>
              <a:rPr lang="en-US" sz="1700" b="false" i="false" u="none" strike="noStrike">
                <a:solidFill>
                  <a:srgbClr val="FFFFFF"/>
                </a:solidFill>
                <a:latin typeface="Pretendard Regular"/>
              </a:rPr>
              <a:t> : </a:t>
            </a:r>
            <a:r>
              <a:rPr lang="ko-KR" sz="1700" b="false" i="false" u="none" strike="noStrike">
                <a:solidFill>
                  <a:srgbClr val="FFFFFF"/>
                </a:solidFill>
                <a:ea typeface="Pretendard Regular"/>
              </a:rPr>
              <a:t>전상률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3754100" y="9448800"/>
            <a:ext cx="3733800" cy="304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16199"/>
              </a:lnSpc>
            </a:pPr>
            <a:r>
              <a:rPr lang="ko-KR" sz="1700" b="false" i="false" u="none" strike="noStrike">
                <a:solidFill>
                  <a:srgbClr val="FFFFFF"/>
                </a:solidFill>
                <a:ea typeface="Pretendard Regular"/>
              </a:rPr>
              <a:t>팀장</a:t>
            </a:r>
            <a:r>
              <a:rPr lang="en-US" sz="1700" b="false" i="false" u="none" strike="noStrike">
                <a:solidFill>
                  <a:srgbClr val="FFFFFF"/>
                </a:solidFill>
                <a:latin typeface="Pretendard Regular"/>
              </a:rPr>
              <a:t> : </a:t>
            </a:r>
            <a:r>
              <a:rPr lang="ko-KR" sz="1700" b="false" i="false" u="none" strike="noStrike">
                <a:solidFill>
                  <a:srgbClr val="FFFFFF"/>
                </a:solidFill>
                <a:ea typeface="Pretendard Regular"/>
              </a:rPr>
              <a:t>성민기</a:t>
            </a:r>
            <a:r>
              <a:rPr lang="en-US" sz="1700" b="false" i="false" u="none" strike="noStrike">
                <a:solidFill>
                  <a:srgbClr val="FFFFFF"/>
                </a:solidFill>
                <a:latin typeface="Pretendard Regular"/>
              </a:rPr>
              <a:t>    </a:t>
            </a:r>
            <a:r>
              <a:rPr lang="ko-KR" sz="1700" b="false" i="false" u="none" strike="noStrike">
                <a:solidFill>
                  <a:srgbClr val="FFFFFF"/>
                </a:solidFill>
                <a:ea typeface="Pretendard Regular"/>
              </a:rPr>
              <a:t>팀원</a:t>
            </a:r>
            <a:r>
              <a:rPr lang="en-US" sz="1700" b="false" i="false" u="none" strike="noStrike">
                <a:solidFill>
                  <a:srgbClr val="FFFFFF"/>
                </a:solidFill>
                <a:latin typeface="Pretendard Regular"/>
              </a:rPr>
              <a:t> : </a:t>
            </a:r>
            <a:r>
              <a:rPr lang="ko-KR" sz="1700" b="false" i="false" u="none" strike="noStrike">
                <a:solidFill>
                  <a:srgbClr val="FFFFFF"/>
                </a:solidFill>
                <a:ea typeface="Pretendard Regular"/>
              </a:rPr>
              <a:t>성도범</a:t>
            </a:r>
            <a:r>
              <a:rPr lang="en-US" sz="1700" b="false" i="false" u="none" strike="noStrike">
                <a:solidFill>
                  <a:srgbClr val="FFFFFF"/>
                </a:solidFill>
                <a:latin typeface="Pretendard Regular"/>
              </a:rPr>
              <a:t>   </a:t>
            </a:r>
            <a:r>
              <a:rPr lang="ko-KR" sz="1700" b="false" i="false" u="none" strike="noStrike">
                <a:solidFill>
                  <a:srgbClr val="FFFFFF"/>
                </a:solidFill>
                <a:ea typeface="Pretendard Regular"/>
              </a:rPr>
              <a:t>팀원</a:t>
            </a:r>
            <a:r>
              <a:rPr lang="en-US" sz="1700" b="false" i="false" u="none" strike="noStrike">
                <a:solidFill>
                  <a:srgbClr val="FFFFFF"/>
                </a:solidFill>
                <a:latin typeface="Pretendard Regular"/>
              </a:rPr>
              <a:t> : </a:t>
            </a:r>
            <a:r>
              <a:rPr lang="ko-KR" sz="1700" b="false" i="false" u="none" strike="noStrike">
                <a:solidFill>
                  <a:srgbClr val="FFFFFF"/>
                </a:solidFill>
                <a:ea typeface="Pretendard Regular"/>
              </a:rPr>
              <a:t>송시우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87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812800" y="9347200"/>
            <a:ext cx="16675100" cy="762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5443200" y="355600"/>
            <a:ext cx="2032000" cy="1917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556000" y="2832100"/>
            <a:ext cx="3683000" cy="36830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506200" y="2832100"/>
            <a:ext cx="3683000" cy="36830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762000" y="355600"/>
            <a:ext cx="2032000" cy="19177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6375400" y="850900"/>
            <a:ext cx="5537200" cy="160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3000" b="false" i="false" u="none" strike="noStrike">
                <a:solidFill>
                  <a:srgbClr val="FFFFFF"/>
                </a:solidFill>
                <a:ea typeface="Pretendard Medium"/>
              </a:rPr>
              <a:t>분과</a:t>
            </a:r>
            <a:r>
              <a:rPr lang="en-US" sz="3000" b="false" i="false" u="none" strike="noStrike">
                <a:solidFill>
                  <a:srgbClr val="FFFFFF"/>
                </a:solidFill>
                <a:latin typeface="Pretendard Medium"/>
              </a:rPr>
              <a:t> : [A] </a:t>
            </a:r>
            <a:r>
              <a:rPr lang="ko-KR" sz="3000" b="false" i="false" u="none" strike="noStrike">
                <a:solidFill>
                  <a:srgbClr val="FFFFFF"/>
                </a:solidFill>
                <a:ea typeface="Pretendard Medium"/>
              </a:rPr>
              <a:t>소프트웨어</a:t>
            </a:r>
            <a:r>
              <a:rPr lang="en-US" sz="3000" b="false" i="false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3000" b="false" i="false" u="none" strike="noStrike">
                <a:solidFill>
                  <a:srgbClr val="FFFFFF"/>
                </a:solidFill>
                <a:ea typeface="Pretendard Medium"/>
              </a:rPr>
              <a:t>인공지능</a:t>
            </a:r>
            <a:r>
              <a:rPr lang="en-US" sz="3000" b="false" i="false" u="none" strike="noStrike">
                <a:solidFill>
                  <a:srgbClr val="FFFFFF"/>
                </a:solidFill>
                <a:latin typeface="Pretendard Medium"/>
              </a:rPr>
              <a:t> </a:t>
            </a:r>
          </a:p>
          <a:p>
            <a:pPr algn="ctr" lvl="0">
              <a:lnSpc>
                <a:spcPct val="116199"/>
              </a:lnSpc>
            </a:pPr>
            <a:r>
              <a:rPr lang="ko-KR" sz="3000" b="false" i="false" u="none" strike="noStrike">
                <a:solidFill>
                  <a:srgbClr val="FFFFFF"/>
                </a:solidFill>
                <a:ea typeface="Pretendard Medium"/>
              </a:rPr>
              <a:t>번호</a:t>
            </a:r>
            <a:r>
              <a:rPr lang="en-US" sz="3000" b="false" i="false" u="none" strike="noStrike">
                <a:solidFill>
                  <a:srgbClr val="FFFFFF"/>
                </a:solidFill>
                <a:latin typeface="Pretendard Medium"/>
              </a:rPr>
              <a:t> : 12</a:t>
            </a:r>
          </a:p>
          <a:p>
            <a:pPr algn="ctr" lvl="0">
              <a:lnSpc>
                <a:spcPct val="116199"/>
              </a:lnSpc>
            </a:pPr>
            <a:r>
              <a:rPr lang="ko-KR" sz="3000" b="false" i="false" u="none" strike="noStrike">
                <a:solidFill>
                  <a:srgbClr val="FFFFFF"/>
                </a:solidFill>
                <a:ea typeface="Pretendard Medium"/>
              </a:rPr>
              <a:t>팀이름</a:t>
            </a:r>
            <a:r>
              <a:rPr lang="en-US" sz="3000" b="false" i="false" u="none" strike="noStrike">
                <a:solidFill>
                  <a:srgbClr val="FFFFFF"/>
                </a:solidFill>
                <a:latin typeface="Pretendard Medium"/>
              </a:rPr>
              <a:t> : </a:t>
            </a:r>
            <a:r>
              <a:rPr lang="ko-KR" sz="3000" b="false" i="false" u="none" strike="noStrike">
                <a:solidFill>
                  <a:srgbClr val="FFFFFF"/>
                </a:solidFill>
                <a:ea typeface="Pretendard Medium"/>
              </a:rPr>
              <a:t>첫</a:t>
            </a:r>
            <a:r>
              <a:rPr lang="en-US" sz="3000" b="false" i="false" u="none" strike="noStrike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3000" b="false" i="false" u="none" strike="noStrike">
                <a:solidFill>
                  <a:srgbClr val="FFFFFF"/>
                </a:solidFill>
                <a:ea typeface="Pretendard Medium"/>
              </a:rPr>
              <a:t>눈</a:t>
            </a:r>
            <a:r>
              <a:rPr lang="en-US" sz="3000" b="false" i="false" u="none" strike="noStrike">
                <a:solidFill>
                  <a:srgbClr val="FFFFFF"/>
                </a:solidFill>
                <a:latin typeface="Pretendard Medium"/>
              </a:rPr>
              <a:t> 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213600" y="342900"/>
            <a:ext cx="3860800" cy="406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2025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전기</a:t>
            </a:r>
            <a:r>
              <a:rPr lang="en-US" sz="2200" b="false" i="false" u="none" strike="noStrike">
                <a:solidFill>
                  <a:srgbClr val="FFFFFF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Pretendard Light"/>
              </a:rPr>
              <a:t>졸업과제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12800" y="9448800"/>
            <a:ext cx="1600200" cy="304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1700" b="false" i="false" u="none" strike="noStrike">
                <a:solidFill>
                  <a:srgbClr val="FFFFFF"/>
                </a:solidFill>
                <a:ea typeface="Pretendard Regular"/>
              </a:rPr>
              <a:t>지도교수</a:t>
            </a:r>
            <a:r>
              <a:rPr lang="en-US" sz="1700" b="false" i="false" u="none" strike="noStrike">
                <a:solidFill>
                  <a:srgbClr val="FFFFFF"/>
                </a:solidFill>
                <a:latin typeface="Pretendard Regular"/>
              </a:rPr>
              <a:t> : </a:t>
            </a:r>
            <a:r>
              <a:rPr lang="ko-KR" sz="1700" b="false" i="false" u="none" strike="noStrike">
                <a:solidFill>
                  <a:srgbClr val="FFFFFF"/>
                </a:solidFill>
                <a:ea typeface="Pretendard Regular"/>
              </a:rPr>
              <a:t>전상률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754100" y="9448800"/>
            <a:ext cx="3733800" cy="304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16199"/>
              </a:lnSpc>
            </a:pPr>
            <a:r>
              <a:rPr lang="ko-KR" sz="1700" b="false" i="false" u="none" strike="noStrike">
                <a:solidFill>
                  <a:srgbClr val="FFFFFF"/>
                </a:solidFill>
                <a:ea typeface="Pretendard Regular"/>
              </a:rPr>
              <a:t>팀장</a:t>
            </a:r>
            <a:r>
              <a:rPr lang="en-US" sz="1700" b="false" i="false" u="none" strike="noStrike">
                <a:solidFill>
                  <a:srgbClr val="FFFFFF"/>
                </a:solidFill>
                <a:latin typeface="Pretendard Regular"/>
              </a:rPr>
              <a:t> : </a:t>
            </a:r>
            <a:r>
              <a:rPr lang="ko-KR" sz="1700" b="false" i="false" u="none" strike="noStrike">
                <a:solidFill>
                  <a:srgbClr val="FFFFFF"/>
                </a:solidFill>
                <a:ea typeface="Pretendard Regular"/>
              </a:rPr>
              <a:t>성민기</a:t>
            </a:r>
            <a:r>
              <a:rPr lang="en-US" sz="1700" b="false" i="false" u="none" strike="noStrike">
                <a:solidFill>
                  <a:srgbClr val="FFFFFF"/>
                </a:solidFill>
                <a:latin typeface="Pretendard Regular"/>
              </a:rPr>
              <a:t>    </a:t>
            </a:r>
            <a:r>
              <a:rPr lang="ko-KR" sz="1700" b="false" i="false" u="none" strike="noStrike">
                <a:solidFill>
                  <a:srgbClr val="FFFFFF"/>
                </a:solidFill>
                <a:ea typeface="Pretendard Regular"/>
              </a:rPr>
              <a:t>팀원</a:t>
            </a:r>
            <a:r>
              <a:rPr lang="en-US" sz="1700" b="false" i="false" u="none" strike="noStrike">
                <a:solidFill>
                  <a:srgbClr val="FFFFFF"/>
                </a:solidFill>
                <a:latin typeface="Pretendard Regular"/>
              </a:rPr>
              <a:t> : </a:t>
            </a:r>
            <a:r>
              <a:rPr lang="ko-KR" sz="1700" b="false" i="false" u="none" strike="noStrike">
                <a:solidFill>
                  <a:srgbClr val="FFFFFF"/>
                </a:solidFill>
                <a:ea typeface="Pretendard Regular"/>
              </a:rPr>
              <a:t>성도범</a:t>
            </a:r>
            <a:r>
              <a:rPr lang="en-US" sz="1700" b="false" i="false" u="none" strike="noStrike">
                <a:solidFill>
                  <a:srgbClr val="FFFFFF"/>
                </a:solidFill>
                <a:latin typeface="Pretendard Regular"/>
              </a:rPr>
              <a:t>   </a:t>
            </a:r>
            <a:r>
              <a:rPr lang="ko-KR" sz="1700" b="false" i="false" u="none" strike="noStrike">
                <a:solidFill>
                  <a:srgbClr val="FFFFFF"/>
                </a:solidFill>
                <a:ea typeface="Pretendard Regular"/>
              </a:rPr>
              <a:t>팀원</a:t>
            </a:r>
            <a:r>
              <a:rPr lang="en-US" sz="1700" b="false" i="false" u="none" strike="noStrike">
                <a:solidFill>
                  <a:srgbClr val="FFFFFF"/>
                </a:solidFill>
                <a:latin typeface="Pretendard Regular"/>
              </a:rPr>
              <a:t> : </a:t>
            </a:r>
            <a:r>
              <a:rPr lang="ko-KR" sz="1700" b="false" i="false" u="none" strike="noStrike">
                <a:solidFill>
                  <a:srgbClr val="FFFFFF"/>
                </a:solidFill>
                <a:ea typeface="Pretendard Regular"/>
              </a:rPr>
              <a:t>송시우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816600" y="7467600"/>
            <a:ext cx="6667500" cy="1778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500" b="false" i="false" u="none" strike="noStrike">
                <a:solidFill>
                  <a:srgbClr val="FFFFFF"/>
                </a:solidFill>
                <a:ea typeface="Pretendard Regular"/>
              </a:rPr>
              <a:t>디지털</a:t>
            </a:r>
            <a:r>
              <a:rPr lang="en-US" sz="25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FFFFFF"/>
                </a:solidFill>
                <a:ea typeface="Pretendard Regular"/>
              </a:rPr>
              <a:t>약자의</a:t>
            </a:r>
            <a:r>
              <a:rPr lang="en-US" sz="25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FFFFFF"/>
                </a:solidFill>
                <a:ea typeface="Pretendard Regular"/>
              </a:rPr>
              <a:t>금융</a:t>
            </a:r>
            <a:r>
              <a:rPr lang="en-US" sz="25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FFFFFF"/>
                </a:solidFill>
                <a:ea typeface="Pretendard Regular"/>
              </a:rPr>
              <a:t>거래</a:t>
            </a:r>
            <a:r>
              <a:rPr lang="en-US" sz="25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FFFFFF"/>
                </a:solidFill>
                <a:ea typeface="Pretendard Regular"/>
              </a:rPr>
              <a:t>불평등을</a:t>
            </a:r>
            <a:r>
              <a:rPr lang="en-US" sz="25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FFFFFF"/>
                </a:solidFill>
                <a:ea typeface="Pretendard Regular"/>
              </a:rPr>
              <a:t>해소하는</a:t>
            </a:r>
            <a:r>
              <a:rPr lang="en-US" sz="25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FFFFFF"/>
                </a:solidFill>
                <a:ea typeface="Pretendard Regular"/>
              </a:rPr>
              <a:t>그</a:t>
            </a:r>
            <a:r>
              <a:rPr lang="en-US" sz="25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FFFFFF"/>
                </a:solidFill>
                <a:ea typeface="Pretendard Regular"/>
              </a:rPr>
              <a:t>날까지</a:t>
            </a:r>
          </a:p>
          <a:p>
            <a:pPr algn="ctr" lvl="0">
              <a:lnSpc>
                <a:spcPct val="116199"/>
              </a:lnSpc>
            </a:pPr>
            <a:r>
              <a:rPr lang="ko-KR" sz="2500" b="false" i="false" u="none" strike="noStrike">
                <a:solidFill>
                  <a:srgbClr val="FFFFFF"/>
                </a:solidFill>
                <a:ea typeface="Pretendard Regular"/>
              </a:rPr>
              <a:t>첫</a:t>
            </a:r>
            <a:r>
              <a:rPr lang="en-US" sz="25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FFFFFF"/>
                </a:solidFill>
                <a:ea typeface="Pretendard Regular"/>
              </a:rPr>
              <a:t>눈</a:t>
            </a:r>
            <a:r>
              <a:rPr lang="en-US" sz="25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FFFFFF"/>
                </a:solidFill>
                <a:ea typeface="Pretendard Regular"/>
              </a:rPr>
              <a:t>서비스가</a:t>
            </a:r>
            <a:r>
              <a:rPr lang="en-US" sz="25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FFFFFF"/>
                </a:solidFill>
                <a:ea typeface="Pretendard Regular"/>
              </a:rPr>
              <a:t>최선을</a:t>
            </a:r>
            <a:r>
              <a:rPr lang="en-US" sz="25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FFFFFF"/>
                </a:solidFill>
                <a:ea typeface="Pretendard Regular"/>
              </a:rPr>
              <a:t>다하겠습니다</a:t>
            </a:r>
            <a:r>
              <a:rPr lang="en-US" sz="2500" b="false" i="false" u="none" strike="noStrike">
                <a:solidFill>
                  <a:srgbClr val="FFFFFF"/>
                </a:solidFill>
                <a:latin typeface="Pretendard Regular"/>
              </a:rPr>
              <a:t>!</a:t>
            </a:r>
          </a:p>
          <a:p>
            <a:pPr algn="ctr" lvl="0">
              <a:lnSpc>
                <a:spcPct val="116199"/>
              </a:lnSpc>
            </a:pPr>
            <a:r>
              <a:rPr lang="en-US" sz="2500" b="false" i="false" u="none" strike="noStrike">
                <a:solidFill>
                  <a:srgbClr val="FFFFFF"/>
                </a:solidFill>
                <a:latin typeface="Pretendard Regular"/>
              </a:rPr>
              <a:t/>
            </a:r>
          </a:p>
          <a:p>
            <a:pPr algn="ctr" lvl="0">
              <a:lnSpc>
                <a:spcPct val="116199"/>
              </a:lnSpc>
            </a:pPr>
            <a:r>
              <a:rPr lang="ko-KR" sz="2500" b="false" i="false" u="none" strike="noStrike">
                <a:solidFill>
                  <a:srgbClr val="FFFFFF"/>
                </a:solidFill>
                <a:ea typeface="Pretendard Regular"/>
              </a:rPr>
              <a:t>투표해주시면</a:t>
            </a:r>
            <a:r>
              <a:rPr lang="en-US" sz="25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FFFFFF"/>
                </a:solidFill>
                <a:ea typeface="Pretendard Regular"/>
              </a:rPr>
              <a:t>감사하겠습니다</a:t>
            </a:r>
            <a:r>
              <a:rPr lang="en-US" sz="2500" b="false" i="false" u="none" strike="noStrike">
                <a:solidFill>
                  <a:srgbClr val="FFFFFF"/>
                </a:solidFill>
                <a:latin typeface="Pretendard Regular"/>
              </a:rPr>
              <a:t>!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648200" y="6718300"/>
            <a:ext cx="1511300" cy="444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500" b="false" i="false" u="none" strike="noStrike">
                <a:solidFill>
                  <a:srgbClr val="FFFFFF"/>
                </a:solidFill>
                <a:ea typeface="Pretendard Regular"/>
              </a:rPr>
              <a:t>유튜브</a:t>
            </a:r>
            <a:r>
              <a:rPr lang="en-US" sz="25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FFFFFF"/>
                </a:solidFill>
                <a:ea typeface="Pretendard Regular"/>
              </a:rPr>
              <a:t>영상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598400" y="6718300"/>
            <a:ext cx="1511300" cy="444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500" b="false" i="false" u="none" strike="noStrike">
                <a:solidFill>
                  <a:srgbClr val="FFFFFF"/>
                </a:solidFill>
                <a:ea typeface="Pretendard Regular"/>
              </a:rPr>
              <a:t>최종</a:t>
            </a:r>
            <a:r>
              <a:rPr lang="en-US" sz="25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FFFFFF"/>
                </a:solidFill>
                <a:ea typeface="Pretendard Regular"/>
              </a:rPr>
              <a:t>보고서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765300" y="2286000"/>
            <a:ext cx="14757400" cy="8001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2540000" y="3556000"/>
            <a:ext cx="13220700" cy="54610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4851400" y="914400"/>
            <a:ext cx="8585200" cy="863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4800" b="false" i="false" u="none" strike="noStrike">
                <a:solidFill>
                  <a:srgbClr val="000000"/>
                </a:solidFill>
                <a:ea typeface="Pretendard SemiBold"/>
              </a:rPr>
              <a:t>기획</a:t>
            </a:r>
            <a:r>
              <a:rPr lang="en-US" sz="48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4800" b="false" i="false" u="none" strike="noStrike">
                <a:solidFill>
                  <a:srgbClr val="000000"/>
                </a:solidFill>
                <a:ea typeface="Pretendard SemiBold"/>
              </a:rPr>
              <a:t>배경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765300" y="2286000"/>
            <a:ext cx="14757400" cy="8001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219200" y="1892300"/>
            <a:ext cx="15862300" cy="83947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4851400" y="622300"/>
            <a:ext cx="8585200" cy="863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4800" b="false" i="false" u="none" strike="noStrike">
                <a:solidFill>
                  <a:srgbClr val="000000"/>
                </a:solidFill>
                <a:ea typeface="Pretendard SemiBold"/>
              </a:rPr>
              <a:t>사용자</a:t>
            </a:r>
            <a:r>
              <a:rPr lang="en-US" sz="48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4800" b="false" i="false" u="none" strike="noStrike">
                <a:solidFill>
                  <a:srgbClr val="000000"/>
                </a:solidFill>
                <a:ea typeface="Pretendard SemiBold"/>
              </a:rPr>
              <a:t>정의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333500" y="5969000"/>
            <a:ext cx="15621000" cy="508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5727700" y="5867400"/>
            <a:ext cx="6858000" cy="762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359900" y="2387600"/>
            <a:ext cx="3822700" cy="26162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4495800" y="4279900"/>
            <a:ext cx="3251200" cy="16256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5245100" y="6146800"/>
            <a:ext cx="3873500" cy="10668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9613900" y="6350000"/>
            <a:ext cx="3327400" cy="8763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333500" y="3683000"/>
            <a:ext cx="3352800" cy="11938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3309600" y="6223000"/>
            <a:ext cx="3657600" cy="13335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2915900" y="2146300"/>
            <a:ext cx="3302000" cy="30988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4851400" y="914400"/>
            <a:ext cx="8585200" cy="863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4800" b="false" i="false" u="none" strike="noStrike">
                <a:solidFill>
                  <a:srgbClr val="000000"/>
                </a:solidFill>
                <a:ea typeface="Pretendard SemiBold"/>
              </a:rPr>
              <a:t>유사</a:t>
            </a:r>
            <a:r>
              <a:rPr lang="en-US" sz="48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4800" b="false" i="false" u="none" strike="noStrike">
                <a:solidFill>
                  <a:srgbClr val="000000"/>
                </a:solidFill>
                <a:ea typeface="Pretendard SemiBold"/>
              </a:rPr>
              <a:t>서비스</a:t>
            </a:r>
            <a:r>
              <a:rPr lang="en-US" sz="48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4800" b="false" i="false" u="none" strike="noStrike">
                <a:solidFill>
                  <a:srgbClr val="000000"/>
                </a:solidFill>
                <a:ea typeface="Pretendard SemiBold"/>
              </a:rPr>
              <a:t>분석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280400" y="1816100"/>
            <a:ext cx="1917700" cy="558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비대면</a:t>
            </a:r>
            <a:r>
              <a:rPr lang="en-US" sz="3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거래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7094200" y="5702300"/>
            <a:ext cx="1117600" cy="558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3200" b="false" i="false" u="none" strike="noStrike">
                <a:solidFill>
                  <a:srgbClr val="000000"/>
                </a:solidFill>
                <a:ea typeface="Pretendard Regular"/>
              </a:rPr>
              <a:t>편리성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765300" y="2286000"/>
            <a:ext cx="14757400" cy="80010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4851400" y="914400"/>
            <a:ext cx="8585200" cy="863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4800" b="false" i="false" u="none" strike="noStrike">
                <a:solidFill>
                  <a:srgbClr val="000000"/>
                </a:solidFill>
                <a:ea typeface="Pretendard SemiBold"/>
              </a:rPr>
              <a:t>시스템</a:t>
            </a:r>
            <a:r>
              <a:rPr lang="en-US" sz="48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4800" b="false" i="false" u="none" strike="noStrike">
                <a:solidFill>
                  <a:srgbClr val="000000"/>
                </a:solidFill>
                <a:ea typeface="Pretendard SemiBold"/>
              </a:rPr>
              <a:t>로직</a:t>
            </a:r>
            <a:r>
              <a:rPr lang="en-US" sz="48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4800" b="false" i="false" u="none" strike="noStrike">
                <a:solidFill>
                  <a:srgbClr val="000000"/>
                </a:solidFill>
                <a:ea typeface="Pretendard SemiBold"/>
              </a:rPr>
              <a:t>설계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2832100" y="2857500"/>
            <a:ext cx="12623800" cy="68834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892800" y="749300"/>
            <a:ext cx="6489700" cy="889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5000" b="false" i="false" u="none" strike="noStrike">
                <a:solidFill>
                  <a:srgbClr val="000000"/>
                </a:solidFill>
                <a:latin typeface="Pretendard Bold"/>
              </a:rPr>
              <a:t>OpenCV </a:t>
            </a:r>
            <a:r>
              <a:rPr lang="ko-KR" sz="5000" b="false" i="false" u="none" strike="noStrike">
                <a:solidFill>
                  <a:srgbClr val="000000"/>
                </a:solidFill>
                <a:ea typeface="Pretendard Bold"/>
              </a:rPr>
              <a:t>기반</a:t>
            </a:r>
            <a:r>
              <a:rPr lang="en-US" sz="50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5000" b="false" i="false" u="none" strike="noStrike">
                <a:solidFill>
                  <a:srgbClr val="000000"/>
                </a:solidFill>
                <a:ea typeface="Pretendard Bold"/>
              </a:rPr>
              <a:t>서류</a:t>
            </a:r>
            <a:r>
              <a:rPr lang="en-US" sz="50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5000" b="false" i="false" u="none" strike="noStrike">
                <a:solidFill>
                  <a:srgbClr val="000000"/>
                </a:solidFill>
                <a:ea typeface="Pretendard Bold"/>
              </a:rPr>
              <a:t>인식</a:t>
            </a:r>
          </a:p>
        </p:txBody>
      </p:sp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5232400" y="1879600"/>
            <a:ext cx="7823200" cy="7366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5422900" y="2006600"/>
            <a:ext cx="7442200" cy="584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3300" b="false" i="false" u="none" strike="noStrike">
                <a:solidFill>
                  <a:srgbClr val="000000"/>
                </a:solidFill>
                <a:ea typeface="Pretendard Regular"/>
              </a:rPr>
              <a:t>서류</a:t>
            </a:r>
            <a:r>
              <a:rPr lang="en-US" sz="33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00" b="false" i="false" u="none" strike="noStrike">
                <a:solidFill>
                  <a:srgbClr val="000000"/>
                </a:solidFill>
                <a:ea typeface="Pretendard Regular"/>
              </a:rPr>
              <a:t>영역</a:t>
            </a:r>
            <a:r>
              <a:rPr lang="en-US" sz="33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00" b="false" i="false" u="none" strike="noStrike">
                <a:solidFill>
                  <a:srgbClr val="000000"/>
                </a:solidFill>
                <a:ea typeface="Pretendard Regular"/>
              </a:rPr>
              <a:t>자동</a:t>
            </a:r>
            <a:r>
              <a:rPr lang="en-US" sz="33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00" b="false" i="false" u="none" strike="noStrike">
                <a:solidFill>
                  <a:srgbClr val="000000"/>
                </a:solidFill>
                <a:ea typeface="Pretendard Regular"/>
              </a:rPr>
              <a:t>탐지</a:t>
            </a:r>
            <a:r>
              <a:rPr lang="en-US" sz="33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00" b="false" i="false" u="none" strike="noStrike">
                <a:solidFill>
                  <a:srgbClr val="000000"/>
                </a:solidFill>
                <a:ea typeface="Pretendard Regular"/>
              </a:rPr>
              <a:t>및</a:t>
            </a:r>
            <a:r>
              <a:rPr lang="en-US" sz="33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00" b="false" i="false" u="none" strike="noStrike">
                <a:solidFill>
                  <a:srgbClr val="000000"/>
                </a:solidFill>
                <a:ea typeface="Pretendard Regular"/>
              </a:rPr>
              <a:t>촬영</a:t>
            </a:r>
            <a:r>
              <a:rPr lang="en-US" sz="33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00" b="false" i="false" u="none" strike="noStrike">
                <a:solidFill>
                  <a:srgbClr val="000000"/>
                </a:solidFill>
                <a:ea typeface="Pretendard Regular"/>
              </a:rPr>
              <a:t>가이드</a:t>
            </a:r>
            <a:r>
              <a:rPr lang="en-US" sz="33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00" b="false" i="false" u="none" strike="noStrike">
                <a:solidFill>
                  <a:srgbClr val="000000"/>
                </a:solidFill>
                <a:ea typeface="Pretendard Regular"/>
              </a:rPr>
              <a:t>제공</a:t>
            </a:r>
          </a:p>
        </p:txBody>
      </p:sp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66800" y="4076700"/>
            <a:ext cx="4216400" cy="10922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651500" y="4076700"/>
            <a:ext cx="11493500" cy="10922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7048500" y="4356100"/>
            <a:ext cx="8699500" cy="558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 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흑백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변환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노이즈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제거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(GaussianBlur)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98600" y="4356100"/>
            <a:ext cx="3200400" cy="571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3200" b="false" i="false" u="none" strike="noStrike">
                <a:solidFill>
                  <a:srgbClr val="FFFFFF"/>
                </a:solidFill>
                <a:ea typeface="Pretendard Regular"/>
              </a:rPr>
              <a:t>이미지</a:t>
            </a:r>
            <a:r>
              <a:rPr lang="en-US" sz="32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200" b="false" i="false" u="none" strike="noStrike">
                <a:solidFill>
                  <a:srgbClr val="FFFFFF"/>
                </a:solidFill>
                <a:ea typeface="Pretendard Regular"/>
              </a:rPr>
              <a:t>전처리</a:t>
            </a:r>
          </a:p>
        </p:txBody>
      </p:sp>
      <p:grpSp>
        <p:nvGrpSpPr>
          <p:cNvPr name="Group 11" id="1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41400" y="5575300"/>
            <a:ext cx="4216400" cy="10922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689600" y="5575300"/>
            <a:ext cx="11493500" cy="10922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1473200" y="5854700"/>
            <a:ext cx="3200400" cy="571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3200" b="false" i="false" u="none" strike="noStrike">
                <a:solidFill>
                  <a:srgbClr val="FFFFFF"/>
                </a:solidFill>
                <a:ea typeface="Pretendard Regular"/>
              </a:rPr>
              <a:t>엣지</a:t>
            </a:r>
            <a:r>
              <a:rPr lang="en-US" sz="32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200" b="false" i="false" u="none" strike="noStrike">
                <a:solidFill>
                  <a:srgbClr val="FFFFFF"/>
                </a:solidFill>
                <a:ea typeface="Pretendard Regular"/>
              </a:rPr>
              <a:t>검출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981700" y="5867400"/>
            <a:ext cx="10693400" cy="558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Canny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알고리즘으로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윤곽선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추출</a:t>
            </a:r>
          </a:p>
        </p:txBody>
      </p:sp>
      <p:grpSp>
        <p:nvGrpSpPr>
          <p:cNvPr name="Group 16" id="1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7" id="1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651500" y="6972300"/>
            <a:ext cx="11493500" cy="10922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66800" y="6972300"/>
            <a:ext cx="4216400" cy="1092200"/>
          </a:xfrm>
          <a:prstGeom prst="rect">
            <a:avLst/>
          </a:prstGeom>
        </p:spPr>
      </p:pic>
      <p:sp>
        <p:nvSpPr>
          <p:cNvPr name="TextBox 19" id="19"/>
          <p:cNvSpPr txBox="true"/>
          <p:nvPr/>
        </p:nvSpPr>
        <p:spPr>
          <a:xfrm rot="0">
            <a:off x="1574800" y="7264400"/>
            <a:ext cx="3200400" cy="571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3200" b="false" i="false" u="none" strike="noStrike">
                <a:solidFill>
                  <a:srgbClr val="FFFFFF"/>
                </a:solidFill>
                <a:ea typeface="Pretendard Regular"/>
              </a:rPr>
              <a:t>윤곽선</a:t>
            </a:r>
            <a:r>
              <a:rPr lang="en-US" sz="32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200" b="false" i="false" u="none" strike="noStrike">
                <a:solidFill>
                  <a:srgbClr val="FFFFFF"/>
                </a:solidFill>
                <a:ea typeface="Pretendard Regular"/>
              </a:rPr>
              <a:t>필터링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6057900" y="7251700"/>
            <a:ext cx="10693400" cy="558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A4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비율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각도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볼록성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검사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후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서류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후보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선정</a:t>
            </a:r>
          </a:p>
        </p:txBody>
      </p:sp>
      <p:grpSp>
        <p:nvGrpSpPr>
          <p:cNvPr name="Group 21" id="2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2" id="22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5651500" y="8445500"/>
            <a:ext cx="11493500" cy="14097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066800" y="8445500"/>
            <a:ext cx="4216400" cy="1409700"/>
          </a:xfrm>
          <a:prstGeom prst="rect">
            <a:avLst/>
          </a:prstGeom>
        </p:spPr>
      </p:pic>
      <p:sp>
        <p:nvSpPr>
          <p:cNvPr name="TextBox 24" id="24"/>
          <p:cNvSpPr txBox="true"/>
          <p:nvPr/>
        </p:nvSpPr>
        <p:spPr>
          <a:xfrm rot="0">
            <a:off x="1574800" y="8877300"/>
            <a:ext cx="3200400" cy="571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3200" b="false" i="false" u="none" strike="noStrike">
                <a:solidFill>
                  <a:srgbClr val="FFFFFF"/>
                </a:solidFill>
                <a:ea typeface="Pretendard Regular"/>
              </a:rPr>
              <a:t>투시</a:t>
            </a:r>
            <a:r>
              <a:rPr lang="en-US" sz="32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3200" b="false" i="false" u="none" strike="noStrike">
                <a:solidFill>
                  <a:srgbClr val="FFFFFF"/>
                </a:solidFill>
                <a:ea typeface="Pretendard Regular"/>
              </a:rPr>
              <a:t>변환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6057900" y="8597900"/>
            <a:ext cx="10693400" cy="1104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평면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직사각형으로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보정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후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음성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안내를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통해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 </a:t>
            </a:r>
          </a:p>
          <a:p>
            <a:pPr algn="ctr" lvl="0">
              <a:lnSpc>
                <a:spcPct val="116199"/>
              </a:lnSpc>
            </a:pP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가이드라인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일치시켜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자동촬영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6756400" y="3048000"/>
            <a:ext cx="4762500" cy="711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4000" b="true" i="false" u="none" strike="noStrike">
                <a:solidFill>
                  <a:srgbClr val="000000"/>
                </a:solidFill>
                <a:ea typeface="Pretendard Regular"/>
              </a:rPr>
              <a:t>주요</a:t>
            </a:r>
            <a:r>
              <a:rPr lang="en-US" sz="4000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000" b="true" i="false" u="none" strike="noStrike">
                <a:solidFill>
                  <a:srgbClr val="000000"/>
                </a:solidFill>
                <a:ea typeface="Pretendard Regular"/>
              </a:rPr>
              <a:t>처리</a:t>
            </a:r>
            <a:r>
              <a:rPr lang="en-US" sz="4000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000" b="true" i="false" u="none" strike="noStrike">
                <a:solidFill>
                  <a:srgbClr val="000000"/>
                </a:solidFill>
                <a:ea typeface="Pretendard Regular"/>
              </a:rPr>
              <a:t>단계</a:t>
            </a:r>
          </a:p>
        </p:txBody>
      </p:sp>
      <p:pic>
        <p:nvPicPr>
          <p:cNvPr name="Picture 27" id="2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4838700" y="3898900"/>
            <a:ext cx="1511300" cy="673100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4838700" y="5486400"/>
            <a:ext cx="1511300" cy="673100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4838700" y="6845300"/>
            <a:ext cx="1511300" cy="673100"/>
          </a:xfrm>
          <a:prstGeom prst="rect">
            <a:avLst/>
          </a:prstGeom>
        </p:spPr>
      </p:pic>
      <p:pic>
        <p:nvPicPr>
          <p:cNvPr name="Picture 30" id="3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4838700" y="8356600"/>
            <a:ext cx="1511300" cy="6731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457200" y="3644900"/>
            <a:ext cx="6172200" cy="4330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908800" y="1803400"/>
            <a:ext cx="4470400" cy="61722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1772900" y="3060700"/>
            <a:ext cx="6172200" cy="5486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772900" y="9321800"/>
            <a:ext cx="6172200" cy="9906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1140000">
            <a:off x="4089400" y="2146300"/>
            <a:ext cx="2527300" cy="22225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2580000">
            <a:off x="10617200" y="1689100"/>
            <a:ext cx="2527300" cy="22225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5580000">
            <a:off x="14541500" y="7874000"/>
            <a:ext cx="1511300" cy="13208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114300" y="8216900"/>
            <a:ext cx="6858000" cy="711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4000" b="false" i="false" u="none" strike="noStrike">
                <a:solidFill>
                  <a:srgbClr val="000000"/>
                </a:solidFill>
                <a:ea typeface="Pretendard Regular"/>
              </a:rPr>
              <a:t>자동</a:t>
            </a:r>
            <a:r>
              <a:rPr lang="en-US" sz="4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000" b="false" i="false" u="none" strike="noStrike">
                <a:solidFill>
                  <a:srgbClr val="000000"/>
                </a:solidFill>
                <a:ea typeface="Pretendard Regular"/>
              </a:rPr>
              <a:t>촬영된</a:t>
            </a:r>
            <a:r>
              <a:rPr lang="en-US" sz="4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000" b="false" i="false" u="none" strike="noStrike">
                <a:solidFill>
                  <a:srgbClr val="000000"/>
                </a:solidFill>
                <a:ea typeface="Pretendard Regular"/>
              </a:rPr>
              <a:t>금융서류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803900" y="8216900"/>
            <a:ext cx="6667500" cy="711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4000" b="false" i="false" u="none" strike="noStrike">
                <a:solidFill>
                  <a:srgbClr val="000000"/>
                </a:solidFill>
                <a:latin typeface="Pretendard Regular"/>
              </a:rPr>
              <a:t>OCR </a:t>
            </a:r>
            <a:r>
              <a:rPr lang="ko-KR" sz="4000" b="false" i="false" u="none" strike="noStrike">
                <a:solidFill>
                  <a:srgbClr val="000000"/>
                </a:solidFill>
                <a:ea typeface="Pretendard Regular"/>
              </a:rPr>
              <a:t>결과</a:t>
            </a:r>
            <a:r>
              <a:rPr lang="en-US" sz="4000" b="false" i="false" u="none" strike="noStrike">
                <a:solidFill>
                  <a:srgbClr val="000000"/>
                </a:solidFill>
                <a:latin typeface="Pretendard Regular"/>
              </a:rPr>
              <a:t> json </a:t>
            </a:r>
            <a:r>
              <a:rPr lang="ko-KR" sz="4000" b="false" i="false" u="none" strike="noStrike">
                <a:solidFill>
                  <a:srgbClr val="000000"/>
                </a:solidFill>
                <a:ea typeface="Pretendard Regular"/>
              </a:rPr>
              <a:t>파일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892800" y="508000"/>
            <a:ext cx="6489700" cy="889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5000" b="false" i="false" u="none" strike="noStrike">
                <a:solidFill>
                  <a:srgbClr val="000000"/>
                </a:solidFill>
                <a:latin typeface="Pretendard Bold"/>
              </a:rPr>
              <a:t>OpenCV </a:t>
            </a:r>
            <a:r>
              <a:rPr lang="ko-KR" sz="5000" b="false" i="false" u="none" strike="noStrike">
                <a:solidFill>
                  <a:srgbClr val="000000"/>
                </a:solidFill>
                <a:ea typeface="Pretendard Bold"/>
              </a:rPr>
              <a:t>기반</a:t>
            </a:r>
            <a:r>
              <a:rPr lang="en-US" sz="50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5000" b="false" i="false" u="none" strike="noStrike">
                <a:solidFill>
                  <a:srgbClr val="000000"/>
                </a:solidFill>
                <a:ea typeface="Pretendard Bold"/>
              </a:rPr>
              <a:t>서류</a:t>
            </a:r>
            <a:r>
              <a:rPr lang="en-US" sz="50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5000" b="false" i="false" u="none" strike="noStrike">
                <a:solidFill>
                  <a:srgbClr val="000000"/>
                </a:solidFill>
                <a:ea typeface="Pretendard Bold"/>
              </a:rPr>
              <a:t>인식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 rot="0">
            <a:off x="812800" y="9347200"/>
            <a:ext cx="16675100" cy="762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166100" y="1892300"/>
            <a:ext cx="7086600" cy="14224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8547100" y="1981200"/>
            <a:ext cx="5918200" cy="1333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3749"/>
              </a:lnSpc>
            </a:pPr>
            <a:r>
              <a:rPr lang="ko-KR" sz="2000" b="false" i="false" u="none" strike="noStrike">
                <a:solidFill>
                  <a:srgbClr val="000000"/>
                </a:solidFill>
                <a:ea typeface="Pretendard SemiBold"/>
              </a:rPr>
              <a:t>유효성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SemiBold"/>
              </a:rPr>
              <a:t>검사를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SemiBold"/>
              </a:rPr>
              <a:t>통해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SemiBold"/>
              </a:rPr>
              <a:t>  </a:t>
            </a:r>
          </a:p>
          <a:p>
            <a:pPr algn="ctr" lvl="0">
              <a:lnSpc>
                <a:spcPct val="103749"/>
              </a:lnSpc>
            </a:pPr>
            <a:r>
              <a:rPr lang="ko-KR" sz="2000" b="false" i="false" u="none" strike="noStrike">
                <a:solidFill>
                  <a:srgbClr val="000000"/>
                </a:solidFill>
                <a:ea typeface="Pretendard SemiBold"/>
              </a:rPr>
              <a:t>부산대학교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SemiBold"/>
              </a:rPr>
              <a:t>메일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SemiBold"/>
              </a:rPr>
              <a:t>(@pusan.ac.kr)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SemiBold"/>
              </a:rPr>
              <a:t>과</a:t>
            </a:r>
          </a:p>
          <a:p>
            <a:pPr algn="ctr" lvl="0">
              <a:lnSpc>
                <a:spcPct val="103749"/>
              </a:lnSpc>
            </a:pPr>
            <a:r>
              <a:rPr lang="en-US" sz="2000" b="false" i="false" u="none" strike="noStrike">
                <a:solidFill>
                  <a:srgbClr val="000000"/>
                </a:solidFill>
                <a:latin typeface="Pretendard SemiBold"/>
              </a:rPr>
              <a:t>8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SemiBold"/>
              </a:rPr>
              <a:t>자리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SemiBold"/>
              </a:rPr>
              <a:t>비밀번호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SemiBold"/>
              </a:rPr>
              <a:t>조합일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SemiBold"/>
              </a:rPr>
              <a:t>때</a:t>
            </a:r>
          </a:p>
          <a:p>
            <a:pPr algn="ctr" lvl="0">
              <a:lnSpc>
                <a:spcPct val="103749"/>
              </a:lnSpc>
            </a:pPr>
            <a:r>
              <a:rPr lang="ko-KR" sz="2000" b="false" i="false" u="none" strike="noStrike">
                <a:solidFill>
                  <a:srgbClr val="000000"/>
                </a:solidFill>
                <a:ea typeface="Pretendard SemiBold"/>
              </a:rPr>
              <a:t>로그인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SemiBold"/>
              </a:rPr>
              <a:t>버튼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SemiBold"/>
              </a:rPr>
              <a:t>활성화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950200" y="2146300"/>
            <a:ext cx="736600" cy="228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1300" b="false" i="false" u="none" strike="noStrike">
                <a:solidFill>
                  <a:srgbClr val="FFFFFF"/>
                </a:solidFill>
                <a:latin typeface="Pretendard Medium"/>
              </a:rPr>
              <a:t>Point.1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8166100" y="6210300"/>
            <a:ext cx="7086600" cy="27940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8890000" y="6438900"/>
            <a:ext cx="5232400" cy="2298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3749"/>
              </a:lnSpc>
            </a:pPr>
            <a:r>
              <a:rPr lang="ko-KR" sz="2000" b="false" i="false" u="none" strike="noStrike">
                <a:solidFill>
                  <a:srgbClr val="000000"/>
                </a:solidFill>
                <a:ea typeface="Pretendard SemiBold"/>
              </a:rPr>
              <a:t>현재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SemiBold"/>
              </a:rPr>
              <a:t>네비게이션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SemiBold"/>
              </a:rPr>
              <a:t>바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SemiBold"/>
              </a:rPr>
              <a:t>구성</a:t>
            </a:r>
          </a:p>
          <a:p>
            <a:pPr algn="ctr" lvl="0">
              <a:lnSpc>
                <a:spcPct val="103749"/>
              </a:lnSpc>
            </a:pPr>
            <a:r>
              <a:rPr lang="en-US" sz="2000" b="false" i="false" u="none" strike="noStrike">
                <a:solidFill>
                  <a:srgbClr val="000000"/>
                </a:solidFill>
                <a:latin typeface="Pretendard SemiBold"/>
              </a:rPr>
              <a:t>-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SemiBold"/>
              </a:rPr>
              <a:t>홈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SemiBold"/>
              </a:rPr>
              <a:t>화면</a:t>
            </a:r>
          </a:p>
          <a:p>
            <a:pPr algn="ctr" lvl="0">
              <a:lnSpc>
                <a:spcPct val="103749"/>
              </a:lnSpc>
            </a:pPr>
            <a:r>
              <a:rPr lang="en-US" sz="2000" b="false" i="false" u="none" strike="noStrike">
                <a:solidFill>
                  <a:srgbClr val="000000"/>
                </a:solidFill>
                <a:latin typeface="Pretendard SemiBold"/>
              </a:rPr>
              <a:t>-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SemiBold"/>
              </a:rPr>
              <a:t>송금하기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SemiBold"/>
              </a:rPr>
              <a:t> (1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SemiBold"/>
              </a:rPr>
              <a:t>대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SemiBold"/>
              </a:rPr>
              <a:t>1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SemiBold"/>
              </a:rPr>
              <a:t>송금하기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SemiBold"/>
              </a:rPr>
              <a:t>페이지로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SemiBold"/>
              </a:rPr>
              <a:t>연동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SemiBold"/>
              </a:rPr>
              <a:t>)</a:t>
            </a:r>
          </a:p>
          <a:p>
            <a:pPr algn="ctr" lvl="0">
              <a:lnSpc>
                <a:spcPct val="103749"/>
              </a:lnSpc>
            </a:pPr>
            <a:r>
              <a:rPr lang="en-US" sz="2000" b="false" i="false" u="none" strike="noStrike">
                <a:solidFill>
                  <a:srgbClr val="000000"/>
                </a:solidFill>
                <a:latin typeface="Pretendard SemiBold"/>
              </a:rPr>
              <a:t>-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SemiBold"/>
              </a:rPr>
              <a:t>서류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SemiBold"/>
              </a:rPr>
              <a:t>등록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SemiBold"/>
              </a:rPr>
              <a:t> (ocr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SemiBold"/>
              </a:rPr>
              <a:t>서류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SemiBold"/>
              </a:rPr>
              <a:t>등록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SemiBold"/>
              </a:rPr>
              <a:t>페이지로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SemiBold"/>
              </a:rPr>
              <a:t>연동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SemiBold"/>
              </a:rPr>
              <a:t>)</a:t>
            </a:r>
          </a:p>
          <a:p>
            <a:pPr algn="ctr" lvl="0">
              <a:lnSpc>
                <a:spcPct val="103749"/>
              </a:lnSpc>
            </a:pPr>
            <a:r>
              <a:rPr lang="en-US" sz="2000" b="false" i="false" u="none" strike="noStrike">
                <a:solidFill>
                  <a:srgbClr val="000000"/>
                </a:solidFill>
                <a:latin typeface="Pretendard SemiBold"/>
              </a:rPr>
              <a:t>-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SemiBold"/>
              </a:rPr>
              <a:t>서류보관함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SemiBold"/>
              </a:rPr>
              <a:t>(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SemiBold"/>
              </a:rPr>
              <a:t>카테고리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SemiBold"/>
              </a:rPr>
              <a:t>별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SemiBold"/>
              </a:rPr>
              <a:t>서류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SemiBold"/>
              </a:rPr>
              <a:t>보관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SemiBold"/>
              </a:rPr>
              <a:t>)</a:t>
            </a:r>
          </a:p>
          <a:p>
            <a:pPr algn="ctr" lvl="0">
              <a:lnSpc>
                <a:spcPct val="103749"/>
              </a:lnSpc>
            </a:pPr>
            <a:r>
              <a:rPr lang="en-US" sz="2000" b="false" i="false" u="none" strike="noStrike">
                <a:solidFill>
                  <a:srgbClr val="000000"/>
                </a:solidFill>
                <a:latin typeface="Pretendard SemiBold"/>
              </a:rPr>
              <a:t>-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SemiBold"/>
              </a:rPr>
              <a:t>마이페이지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SemiBold"/>
              </a:rPr>
              <a:t>(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SemiBold"/>
              </a:rPr>
              <a:t>로그인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SemiBold"/>
              </a:rPr>
              <a:t>되었을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SemiBold"/>
              </a:rPr>
              <a:t>경우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SemiBold"/>
              </a:rPr>
              <a:t> :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SemiBold"/>
              </a:rPr>
              <a:t>마이페이지</a:t>
            </a:r>
          </a:p>
          <a:p>
            <a:pPr algn="ctr" lvl="0">
              <a:lnSpc>
                <a:spcPct val="103749"/>
              </a:lnSpc>
            </a:pPr>
            <a:r>
              <a:rPr lang="en-US" sz="2000" b="false" i="false" u="none" strike="noStrike">
                <a:solidFill>
                  <a:srgbClr val="000000"/>
                </a:solidFill>
                <a:latin typeface="Pretendard SemiBold"/>
              </a:rPr>
              <a:t>                     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SemiBold"/>
              </a:rPr>
              <a:t>아닐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SemiBold"/>
              </a:rPr>
              <a:t>경우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SemiBold"/>
              </a:rPr>
              <a:t> : 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SemiBold"/>
              </a:rPr>
              <a:t>로그인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SemiBold"/>
              </a:rPr>
              <a:t>페이지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SemiBold"/>
              </a:rPr>
              <a:t>)</a:t>
            </a:r>
          </a:p>
        </p:txBody>
      </p:sp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489200" y="1828800"/>
            <a:ext cx="5041900" cy="10147300"/>
          </a:xfrm>
          <a:prstGeom prst="rect">
            <a:avLst/>
          </a:prstGeom>
          <a:effectLst>
            <a:outerShdw dir="5400000" dist="271261" blurRad="473905">
              <a:srgbClr val="000000">
                <a:alpha val="39000"/>
              </a:srgbClr>
            </a:outerShdw>
          </a:effectLst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2781300" y="2070100"/>
            <a:ext cx="4432300" cy="96012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8166100" y="3937000"/>
            <a:ext cx="7378700" cy="6858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11176000" y="4940300"/>
            <a:ext cx="1384300" cy="4191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-1260000">
            <a:off x="6172200" y="2806700"/>
            <a:ext cx="2489200" cy="4191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2654300" y="495300"/>
            <a:ext cx="12992100" cy="927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5200" b="false" i="false" u="none" strike="noStrike" spc="-200">
                <a:solidFill>
                  <a:srgbClr val="212121"/>
                </a:solidFill>
                <a:ea typeface="Pretendard SemiBold"/>
              </a:rPr>
              <a:t>로그인</a:t>
            </a:r>
            <a:r>
              <a:rPr lang="en-US" sz="5200" b="false" i="false" u="none" strike="noStrike" spc="-200">
                <a:solidFill>
                  <a:srgbClr val="212121"/>
                </a:solidFill>
                <a:latin typeface="Pretendard SemiBold"/>
              </a:rPr>
              <a:t> </a:t>
            </a:r>
            <a:r>
              <a:rPr lang="ko-KR" sz="5200" b="false" i="false" u="none" strike="noStrike" spc="-200">
                <a:solidFill>
                  <a:srgbClr val="212121"/>
                </a:solidFill>
                <a:ea typeface="Pretendard SemiBold"/>
              </a:rPr>
              <a:t>화면</a:t>
            </a:r>
            <a:r>
              <a:rPr lang="en-US" sz="5200" b="false" i="false" u="none" strike="noStrike" spc="-200">
                <a:solidFill>
                  <a:srgbClr val="212121"/>
                </a:solidFill>
                <a:latin typeface="Pretendard SemiBold"/>
              </a:rPr>
              <a:t> / </a:t>
            </a:r>
            <a:r>
              <a:rPr lang="ko-KR" sz="5200" b="false" i="false" u="none" strike="noStrike" spc="-200">
                <a:solidFill>
                  <a:srgbClr val="212121"/>
                </a:solidFill>
                <a:ea typeface="Pretendard SemiBold"/>
              </a:rPr>
              <a:t>네비게이션</a:t>
            </a:r>
            <a:r>
              <a:rPr lang="en-US" sz="5200" b="false" i="false" u="none" strike="noStrike" spc="-200">
                <a:solidFill>
                  <a:srgbClr val="212121"/>
                </a:solidFill>
                <a:latin typeface="Pretendard SemiBold"/>
              </a:rPr>
              <a:t> </a:t>
            </a:r>
            <a:r>
              <a:rPr lang="ko-KR" sz="5200" b="false" i="false" u="none" strike="noStrike" spc="-200">
                <a:solidFill>
                  <a:srgbClr val="212121"/>
                </a:solidFill>
                <a:ea typeface="Pretendard SemiBold"/>
              </a:rPr>
              <a:t>바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terms:modified xsi:type="dcterms:W3CDTF">2011-08-01T06:04:30Z</dcterms:modified>
  <cp:revision>1</cp:revision>
</cp:coreProperties>
</file>